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56" r:id="rId2"/>
    <p:sldId id="257" r:id="rId3"/>
    <p:sldId id="261" r:id="rId4"/>
    <p:sldId id="2147376886" r:id="rId5"/>
    <p:sldId id="2147376887" r:id="rId6"/>
    <p:sldId id="2147376888" r:id="rId7"/>
    <p:sldId id="291" r:id="rId8"/>
    <p:sldId id="328" r:id="rId9"/>
    <p:sldId id="299" r:id="rId10"/>
    <p:sldId id="310" r:id="rId11"/>
    <p:sldId id="2147376896" r:id="rId12"/>
    <p:sldId id="2147376889" r:id="rId13"/>
    <p:sldId id="2147376890" r:id="rId14"/>
    <p:sldId id="2147376891" r:id="rId15"/>
    <p:sldId id="2147376894" r:id="rId16"/>
    <p:sldId id="2147376897" r:id="rId17"/>
    <p:sldId id="263" r:id="rId18"/>
    <p:sldId id="260" r:id="rId19"/>
    <p:sldId id="259"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63CBBC2-A99A-DC0A-462A-C75B64B688BA}" v="6" dt="2026-01-21T10:27:03.502"/>
    <p1510:client id="{DB5C4C86-BB57-82FD-21DD-7E04F6DA9CAD}" v="55" dt="2026-01-21T11:13:28.714"/>
  </p1510:revLst>
</p1510:revInfo>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179" autoAdjust="0"/>
    <p:restoredTop sz="94690"/>
  </p:normalViewPr>
  <p:slideViewPr>
    <p:cSldViewPr snapToGrid="0">
      <p:cViewPr varScale="1">
        <p:scale>
          <a:sx n="111" d="100"/>
          <a:sy n="111" d="100"/>
        </p:scale>
        <p:origin x="600" y="20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5/10/relationships/revisionInfo" Target="revisionInfo.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iagrams/_rels/data1.xml.rels><?xml version="1.0" encoding="UTF-8" standalone="yes"?>
<Relationships xmlns="http://schemas.openxmlformats.org/package/2006/relationships"><Relationship Id="rId8" Type="http://schemas.openxmlformats.org/officeDocument/2006/relationships/image" Target="../media/image14.sv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image" Target="../media/image8.svg"/><Relationship Id="rId1" Type="http://schemas.openxmlformats.org/officeDocument/2006/relationships/image" Target="../media/image7.png"/><Relationship Id="rId6" Type="http://schemas.openxmlformats.org/officeDocument/2006/relationships/image" Target="../media/image12.svg"/><Relationship Id="rId5" Type="http://schemas.openxmlformats.org/officeDocument/2006/relationships/image" Target="../media/image11.png"/><Relationship Id="rId4" Type="http://schemas.openxmlformats.org/officeDocument/2006/relationships/image" Target="../media/image10.svg"/></Relationships>
</file>

<file path=ppt/diagrams/_rels/drawing1.xml.rels><?xml version="1.0" encoding="UTF-8" standalone="yes"?>
<Relationships xmlns="http://schemas.openxmlformats.org/package/2006/relationships"><Relationship Id="rId8" Type="http://schemas.openxmlformats.org/officeDocument/2006/relationships/image" Target="../media/image14.sv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image" Target="../media/image8.svg"/><Relationship Id="rId1" Type="http://schemas.openxmlformats.org/officeDocument/2006/relationships/image" Target="../media/image7.png"/><Relationship Id="rId6" Type="http://schemas.openxmlformats.org/officeDocument/2006/relationships/image" Target="../media/image12.svg"/><Relationship Id="rId5" Type="http://schemas.openxmlformats.org/officeDocument/2006/relationships/image" Target="../media/image11.png"/><Relationship Id="rId4" Type="http://schemas.openxmlformats.org/officeDocument/2006/relationships/image" Target="../media/image10.svg"/></Relationships>
</file>

<file path=ppt/diagrams/colors1.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B8C03C7-95CA-445B-8ECE-ECDF3C725CC1}" type="doc">
      <dgm:prSet loTypeId="urn:microsoft.com/office/officeart/2018/2/layout/IconLabelList" loCatId="icon" qsTypeId="urn:microsoft.com/office/officeart/2005/8/quickstyle/simple1" qsCatId="simple" csTypeId="urn:microsoft.com/office/officeart/2018/5/colors/Iconchunking_neutralbg_colorful1" csCatId="colorful" phldr="1"/>
      <dgm:spPr/>
      <dgm:t>
        <a:bodyPr/>
        <a:lstStyle/>
        <a:p>
          <a:endParaRPr lang="en-US"/>
        </a:p>
      </dgm:t>
    </dgm:pt>
    <dgm:pt modelId="{15521288-162B-4632-A2C9-7F65502A9C0D}">
      <dgm:prSet custT="1"/>
      <dgm:spPr/>
      <dgm:t>
        <a:bodyPr/>
        <a:lstStyle/>
        <a:p>
          <a:pPr>
            <a:lnSpc>
              <a:spcPct val="100000"/>
            </a:lnSpc>
          </a:pPr>
          <a:r>
            <a:rPr lang="fr-FR" sz="1600" noProof="0" dirty="0">
              <a:latin typeface="Palatino Linotype" panose="02040502050505030304" pitchFamily="18" charset="0"/>
            </a:rPr>
            <a:t>Un cadre réglementaire attractif, clair et simplifié.</a:t>
          </a:r>
        </a:p>
      </dgm:t>
    </dgm:pt>
    <dgm:pt modelId="{A6FBA514-ACA4-4D5C-95F5-D12E7319B11B}" type="parTrans" cxnId="{2355555A-BE2A-47B1-AAB9-D0FFBFFB18F1}">
      <dgm:prSet/>
      <dgm:spPr/>
      <dgm:t>
        <a:bodyPr/>
        <a:lstStyle/>
        <a:p>
          <a:endParaRPr lang="en-US"/>
        </a:p>
      </dgm:t>
    </dgm:pt>
    <dgm:pt modelId="{0C0DC1AF-199D-465C-A153-6F9561FA9ED6}" type="sibTrans" cxnId="{2355555A-BE2A-47B1-AAB9-D0FFBFFB18F1}">
      <dgm:prSet/>
      <dgm:spPr/>
      <dgm:t>
        <a:bodyPr/>
        <a:lstStyle/>
        <a:p>
          <a:endParaRPr lang="en-US"/>
        </a:p>
      </dgm:t>
    </dgm:pt>
    <dgm:pt modelId="{A8C3317B-2747-4541-B01B-175C24D028A0}">
      <dgm:prSet custT="1"/>
      <dgm:spPr/>
      <dgm:t>
        <a:bodyPr/>
        <a:lstStyle/>
        <a:p>
          <a:pPr>
            <a:lnSpc>
              <a:spcPct val="100000"/>
            </a:lnSpc>
          </a:pPr>
          <a:r>
            <a:rPr lang="fr-FR" sz="1600" b="0" noProof="0" dirty="0">
              <a:latin typeface="Palatino Linotype" panose="02040502050505030304" pitchFamily="18" charset="0"/>
            </a:rPr>
            <a:t>L’Agence mauritanienne de l’hydrogène vert : un guichet unique pour les développeurs.</a:t>
          </a:r>
          <a:br>
            <a:rPr lang="fr-FR" sz="1600" b="0" noProof="0" dirty="0">
              <a:latin typeface="Palatino Linotype" panose="02040502050505030304" pitchFamily="18" charset="0"/>
            </a:rPr>
          </a:br>
          <a:endParaRPr lang="fr-FR" sz="1600" b="0" noProof="0" dirty="0">
            <a:latin typeface="Palatino Linotype" panose="02040502050505030304" pitchFamily="18" charset="0"/>
          </a:endParaRPr>
        </a:p>
      </dgm:t>
    </dgm:pt>
    <dgm:pt modelId="{C524A27A-839F-4643-9D51-2C9BA8F44E00}" type="parTrans" cxnId="{889CD959-916E-4D7E-8290-F246B1EDD18B}">
      <dgm:prSet/>
      <dgm:spPr/>
      <dgm:t>
        <a:bodyPr/>
        <a:lstStyle/>
        <a:p>
          <a:endParaRPr lang="en-US"/>
        </a:p>
      </dgm:t>
    </dgm:pt>
    <dgm:pt modelId="{EC408931-C0CD-4868-86AA-F04E12865500}" type="sibTrans" cxnId="{889CD959-916E-4D7E-8290-F246B1EDD18B}">
      <dgm:prSet/>
      <dgm:spPr/>
      <dgm:t>
        <a:bodyPr/>
        <a:lstStyle/>
        <a:p>
          <a:endParaRPr lang="en-US"/>
        </a:p>
      </dgm:t>
    </dgm:pt>
    <dgm:pt modelId="{A04FC6AD-71EF-472F-B612-FE7E41835655}">
      <dgm:prSet custT="1"/>
      <dgm:spPr/>
      <dgm:t>
        <a:bodyPr/>
        <a:lstStyle/>
        <a:p>
          <a:pPr>
            <a:lnSpc>
              <a:spcPct val="100000"/>
            </a:lnSpc>
          </a:pPr>
          <a:r>
            <a:rPr lang="fr-FR" sz="1600" b="0" noProof="0" dirty="0">
              <a:latin typeface="Palatino Linotype" panose="02040502050505030304" pitchFamily="18" charset="0"/>
            </a:rPr>
            <a:t>Un régime différencié avec des incitations spécifiques pour les investisseurs.</a:t>
          </a:r>
          <a:br>
            <a:rPr lang="fr-FR" sz="1600" b="0" noProof="0" dirty="0">
              <a:latin typeface="Palatino Linotype" panose="02040502050505030304" pitchFamily="18" charset="0"/>
            </a:rPr>
          </a:br>
          <a:endParaRPr lang="fr-FR" sz="1600" b="0" noProof="0" dirty="0">
            <a:latin typeface="Palatino Linotype" panose="02040502050505030304" pitchFamily="18" charset="0"/>
          </a:endParaRPr>
        </a:p>
      </dgm:t>
    </dgm:pt>
    <dgm:pt modelId="{D5B49CA1-9934-4262-85CD-F70C3105FC0D}" type="parTrans" cxnId="{DD500BAB-41F7-436F-8414-37D07E733664}">
      <dgm:prSet/>
      <dgm:spPr/>
      <dgm:t>
        <a:bodyPr/>
        <a:lstStyle/>
        <a:p>
          <a:endParaRPr lang="en-US"/>
        </a:p>
      </dgm:t>
    </dgm:pt>
    <dgm:pt modelId="{290943BF-9DBE-4822-93CA-84F7AA52774D}" type="sibTrans" cxnId="{DD500BAB-41F7-436F-8414-37D07E733664}">
      <dgm:prSet/>
      <dgm:spPr/>
      <dgm:t>
        <a:bodyPr/>
        <a:lstStyle/>
        <a:p>
          <a:endParaRPr lang="en-US"/>
        </a:p>
      </dgm:t>
    </dgm:pt>
    <dgm:pt modelId="{B73F5288-EBA2-4D68-B522-224B1324B9D1}">
      <dgm:prSet custT="1"/>
      <dgm:spPr/>
      <dgm:t>
        <a:bodyPr/>
        <a:lstStyle/>
        <a:p>
          <a:pPr rtl="0">
            <a:lnSpc>
              <a:spcPct val="100000"/>
            </a:lnSpc>
          </a:pPr>
          <a:r>
            <a:rPr lang="fr-FR" sz="1600" b="0" noProof="0" dirty="0">
              <a:latin typeface="Palatino Linotype"/>
            </a:rPr>
            <a:t>Des incitations fiscales supplémentaires pour les projets ayant atteint la DFI avant 2033.</a:t>
          </a:r>
        </a:p>
      </dgm:t>
    </dgm:pt>
    <dgm:pt modelId="{9E158ABA-FDEF-46E3-ABE5-E7B3B953EC69}" type="parTrans" cxnId="{021999A3-8B82-4416-BA53-ABDAA987B31D}">
      <dgm:prSet/>
      <dgm:spPr/>
      <dgm:t>
        <a:bodyPr/>
        <a:lstStyle/>
        <a:p>
          <a:endParaRPr lang="en-US"/>
        </a:p>
      </dgm:t>
    </dgm:pt>
    <dgm:pt modelId="{05347853-0B2A-4710-AE6D-AD3B6FEEDA9E}" type="sibTrans" cxnId="{021999A3-8B82-4416-BA53-ABDAA987B31D}">
      <dgm:prSet/>
      <dgm:spPr/>
      <dgm:t>
        <a:bodyPr/>
        <a:lstStyle/>
        <a:p>
          <a:endParaRPr lang="en-US"/>
        </a:p>
      </dgm:t>
    </dgm:pt>
    <dgm:pt modelId="{3620B6B9-B94A-4C17-A15A-4FBA9375B8E7}" type="pres">
      <dgm:prSet presAssocID="{0B8C03C7-95CA-445B-8ECE-ECDF3C725CC1}" presName="root" presStyleCnt="0">
        <dgm:presLayoutVars>
          <dgm:dir/>
          <dgm:resizeHandles val="exact"/>
        </dgm:presLayoutVars>
      </dgm:prSet>
      <dgm:spPr/>
    </dgm:pt>
    <dgm:pt modelId="{4344CD40-7928-42C8-9337-E46F7C5B9298}" type="pres">
      <dgm:prSet presAssocID="{15521288-162B-4632-A2C9-7F65502A9C0D}" presName="compNode" presStyleCnt="0"/>
      <dgm:spPr/>
    </dgm:pt>
    <dgm:pt modelId="{D264D61D-0520-403C-8649-A5F530B67EBD}" type="pres">
      <dgm:prSet presAssocID="{15521288-162B-4632-A2C9-7F65502A9C0D}"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Scales of Justice"/>
        </a:ext>
      </dgm:extLst>
    </dgm:pt>
    <dgm:pt modelId="{DF7A24E7-CCF5-4271-905F-ED52B989D379}" type="pres">
      <dgm:prSet presAssocID="{15521288-162B-4632-A2C9-7F65502A9C0D}" presName="spaceRect" presStyleCnt="0"/>
      <dgm:spPr/>
    </dgm:pt>
    <dgm:pt modelId="{D8F11098-02C0-4B0C-A823-71EAB6B1C129}" type="pres">
      <dgm:prSet presAssocID="{15521288-162B-4632-A2C9-7F65502A9C0D}" presName="textRect" presStyleLbl="revTx" presStyleIdx="0" presStyleCnt="4" custScaleX="167479">
        <dgm:presLayoutVars>
          <dgm:chMax val="1"/>
          <dgm:chPref val="1"/>
        </dgm:presLayoutVars>
      </dgm:prSet>
      <dgm:spPr/>
    </dgm:pt>
    <dgm:pt modelId="{63E970C7-E214-42C7-A961-1D6A4DDBF47C}" type="pres">
      <dgm:prSet presAssocID="{0C0DC1AF-199D-465C-A153-6F9561FA9ED6}" presName="sibTrans" presStyleCnt="0"/>
      <dgm:spPr/>
    </dgm:pt>
    <dgm:pt modelId="{70B7DF56-C4EC-4F44-BC7D-755D8E8A729A}" type="pres">
      <dgm:prSet presAssocID="{A8C3317B-2747-4541-B01B-175C24D028A0}" presName="compNode" presStyleCnt="0"/>
      <dgm:spPr/>
    </dgm:pt>
    <dgm:pt modelId="{D9F42A05-A7F5-44B8-8893-A07227000A22}" type="pres">
      <dgm:prSet presAssocID="{A8C3317B-2747-4541-B01B-175C24D028A0}"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Recycle Sign"/>
        </a:ext>
      </dgm:extLst>
    </dgm:pt>
    <dgm:pt modelId="{A983DAF1-A8CB-4355-A001-1F5D6304DAEA}" type="pres">
      <dgm:prSet presAssocID="{A8C3317B-2747-4541-B01B-175C24D028A0}" presName="spaceRect" presStyleCnt="0"/>
      <dgm:spPr/>
    </dgm:pt>
    <dgm:pt modelId="{324310A5-7157-4BBD-B755-CF1D2D58A34C}" type="pres">
      <dgm:prSet presAssocID="{A8C3317B-2747-4541-B01B-175C24D028A0}" presName="textRect" presStyleLbl="revTx" presStyleIdx="1" presStyleCnt="4" custScaleX="136524">
        <dgm:presLayoutVars>
          <dgm:chMax val="1"/>
          <dgm:chPref val="1"/>
        </dgm:presLayoutVars>
      </dgm:prSet>
      <dgm:spPr/>
    </dgm:pt>
    <dgm:pt modelId="{D7472F59-4063-4395-B9F1-BE7B5FD4BAFA}" type="pres">
      <dgm:prSet presAssocID="{EC408931-C0CD-4868-86AA-F04E12865500}" presName="sibTrans" presStyleCnt="0"/>
      <dgm:spPr/>
    </dgm:pt>
    <dgm:pt modelId="{4E2AF099-5545-4F4E-98DC-B100166CB049}" type="pres">
      <dgm:prSet presAssocID="{A04FC6AD-71EF-472F-B612-FE7E41835655}" presName="compNode" presStyleCnt="0"/>
      <dgm:spPr/>
    </dgm:pt>
    <dgm:pt modelId="{2AF51596-BD8F-4907-82CD-002A8BC91F6C}" type="pres">
      <dgm:prSet presAssocID="{A04FC6AD-71EF-472F-B612-FE7E41835655}" presName="iconRect" presStyleLbl="node1" presStyleIdx="2" presStyleCnt="4" custLinFactNeighborX="-47351" custLinFactNeighborY="2618"/>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Money"/>
        </a:ext>
      </dgm:extLst>
    </dgm:pt>
    <dgm:pt modelId="{6827E489-9A9B-4979-8D90-92BAEB8BE2FB}" type="pres">
      <dgm:prSet presAssocID="{A04FC6AD-71EF-472F-B612-FE7E41835655}" presName="spaceRect" presStyleCnt="0"/>
      <dgm:spPr/>
    </dgm:pt>
    <dgm:pt modelId="{D985E9E8-83ED-45C9-87CC-BE177588C3BE}" type="pres">
      <dgm:prSet presAssocID="{A04FC6AD-71EF-472F-B612-FE7E41835655}" presName="textRect" presStyleLbl="revTx" presStyleIdx="2" presStyleCnt="4" custLinFactNeighborX="-21308" custLinFactNeighborY="-10201">
        <dgm:presLayoutVars>
          <dgm:chMax val="1"/>
          <dgm:chPref val="1"/>
        </dgm:presLayoutVars>
      </dgm:prSet>
      <dgm:spPr/>
    </dgm:pt>
    <dgm:pt modelId="{1AA53F13-49E6-431B-906A-9C866270E6D5}" type="pres">
      <dgm:prSet presAssocID="{290943BF-9DBE-4822-93CA-84F7AA52774D}" presName="sibTrans" presStyleCnt="0"/>
      <dgm:spPr/>
    </dgm:pt>
    <dgm:pt modelId="{8745E055-D436-4DEA-AB25-AD9CDCDAE8CD}" type="pres">
      <dgm:prSet presAssocID="{B73F5288-EBA2-4D68-B522-224B1324B9D1}" presName="compNode" presStyleCnt="0"/>
      <dgm:spPr/>
    </dgm:pt>
    <dgm:pt modelId="{1CA5E215-412B-4B94-8B16-D7E86A5E06D4}" type="pres">
      <dgm:prSet presAssocID="{B73F5288-EBA2-4D68-B522-224B1324B9D1}" presName="iconRect" presStyleLbl="node1" presStyleIdx="3" presStyleCnt="4" custLinFactNeighborX="56323" custLinFactNeighborY="42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Coins"/>
        </a:ext>
      </dgm:extLst>
    </dgm:pt>
    <dgm:pt modelId="{8CDC9C7F-4479-4056-B4C9-E90E8D585618}" type="pres">
      <dgm:prSet presAssocID="{B73F5288-EBA2-4D68-B522-224B1324B9D1}" presName="spaceRect" presStyleCnt="0"/>
      <dgm:spPr/>
    </dgm:pt>
    <dgm:pt modelId="{DD18F4DE-8849-45E3-8A42-AFE056C14C6B}" type="pres">
      <dgm:prSet presAssocID="{B73F5288-EBA2-4D68-B522-224B1324B9D1}" presName="textRect" presStyleLbl="revTx" presStyleIdx="3" presStyleCnt="4" custLinFactNeighborX="25346" custLinFactNeighborY="189">
        <dgm:presLayoutVars>
          <dgm:chMax val="1"/>
          <dgm:chPref val="1"/>
        </dgm:presLayoutVars>
      </dgm:prSet>
      <dgm:spPr/>
    </dgm:pt>
  </dgm:ptLst>
  <dgm:cxnLst>
    <dgm:cxn modelId="{889CD959-916E-4D7E-8290-F246B1EDD18B}" srcId="{0B8C03C7-95CA-445B-8ECE-ECDF3C725CC1}" destId="{A8C3317B-2747-4541-B01B-175C24D028A0}" srcOrd="1" destOrd="0" parTransId="{C524A27A-839F-4643-9D51-2C9BA8F44E00}" sibTransId="{EC408931-C0CD-4868-86AA-F04E12865500}"/>
    <dgm:cxn modelId="{2355555A-BE2A-47B1-AAB9-D0FFBFFB18F1}" srcId="{0B8C03C7-95CA-445B-8ECE-ECDF3C725CC1}" destId="{15521288-162B-4632-A2C9-7F65502A9C0D}" srcOrd="0" destOrd="0" parTransId="{A6FBA514-ACA4-4D5C-95F5-D12E7319B11B}" sibTransId="{0C0DC1AF-199D-465C-A153-6F9561FA9ED6}"/>
    <dgm:cxn modelId="{CF92BA90-9A7A-B841-9956-1D327FB97E47}" type="presOf" srcId="{A04FC6AD-71EF-472F-B612-FE7E41835655}" destId="{D985E9E8-83ED-45C9-87CC-BE177588C3BE}" srcOrd="0" destOrd="0" presId="urn:microsoft.com/office/officeart/2018/2/layout/IconLabelList"/>
    <dgm:cxn modelId="{021999A3-8B82-4416-BA53-ABDAA987B31D}" srcId="{0B8C03C7-95CA-445B-8ECE-ECDF3C725CC1}" destId="{B73F5288-EBA2-4D68-B522-224B1324B9D1}" srcOrd="3" destOrd="0" parTransId="{9E158ABA-FDEF-46E3-ABE5-E7B3B953EC69}" sibTransId="{05347853-0B2A-4710-AE6D-AD3B6FEEDA9E}"/>
    <dgm:cxn modelId="{DD500BAB-41F7-436F-8414-37D07E733664}" srcId="{0B8C03C7-95CA-445B-8ECE-ECDF3C725CC1}" destId="{A04FC6AD-71EF-472F-B612-FE7E41835655}" srcOrd="2" destOrd="0" parTransId="{D5B49CA1-9934-4262-85CD-F70C3105FC0D}" sibTransId="{290943BF-9DBE-4822-93CA-84F7AA52774D}"/>
    <dgm:cxn modelId="{598059B9-1C95-4740-92B5-B2A060C35E63}" type="presOf" srcId="{0B8C03C7-95CA-445B-8ECE-ECDF3C725CC1}" destId="{3620B6B9-B94A-4C17-A15A-4FBA9375B8E7}" srcOrd="0" destOrd="0" presId="urn:microsoft.com/office/officeart/2018/2/layout/IconLabelList"/>
    <dgm:cxn modelId="{F2D860BB-E631-B940-9F70-83B5C55A2430}" type="presOf" srcId="{A8C3317B-2747-4541-B01B-175C24D028A0}" destId="{324310A5-7157-4BBD-B755-CF1D2D58A34C}" srcOrd="0" destOrd="0" presId="urn:microsoft.com/office/officeart/2018/2/layout/IconLabelList"/>
    <dgm:cxn modelId="{2316F5BC-3635-2349-A049-66499D98F377}" type="presOf" srcId="{B73F5288-EBA2-4D68-B522-224B1324B9D1}" destId="{DD18F4DE-8849-45E3-8A42-AFE056C14C6B}" srcOrd="0" destOrd="0" presId="urn:microsoft.com/office/officeart/2018/2/layout/IconLabelList"/>
    <dgm:cxn modelId="{4D1603ED-A665-614E-969A-03C9ACF011B7}" type="presOf" srcId="{15521288-162B-4632-A2C9-7F65502A9C0D}" destId="{D8F11098-02C0-4B0C-A823-71EAB6B1C129}" srcOrd="0" destOrd="0" presId="urn:microsoft.com/office/officeart/2018/2/layout/IconLabelList"/>
    <dgm:cxn modelId="{F9DF42BE-845E-EE41-B476-56FC895E92A2}" type="presParOf" srcId="{3620B6B9-B94A-4C17-A15A-4FBA9375B8E7}" destId="{4344CD40-7928-42C8-9337-E46F7C5B9298}" srcOrd="0" destOrd="0" presId="urn:microsoft.com/office/officeart/2018/2/layout/IconLabelList"/>
    <dgm:cxn modelId="{76979A09-1481-564E-95F5-1B452D734CA0}" type="presParOf" srcId="{4344CD40-7928-42C8-9337-E46F7C5B9298}" destId="{D264D61D-0520-403C-8649-A5F530B67EBD}" srcOrd="0" destOrd="0" presId="urn:microsoft.com/office/officeart/2018/2/layout/IconLabelList"/>
    <dgm:cxn modelId="{EFFFB689-25B4-EF45-8DD9-9A8A43E2E89F}" type="presParOf" srcId="{4344CD40-7928-42C8-9337-E46F7C5B9298}" destId="{DF7A24E7-CCF5-4271-905F-ED52B989D379}" srcOrd="1" destOrd="0" presId="urn:microsoft.com/office/officeart/2018/2/layout/IconLabelList"/>
    <dgm:cxn modelId="{FE283F84-AFBC-3F4B-8346-1C8762D41247}" type="presParOf" srcId="{4344CD40-7928-42C8-9337-E46F7C5B9298}" destId="{D8F11098-02C0-4B0C-A823-71EAB6B1C129}" srcOrd="2" destOrd="0" presId="urn:microsoft.com/office/officeart/2018/2/layout/IconLabelList"/>
    <dgm:cxn modelId="{D6CEBE0D-EE56-4848-AA61-FE414F332855}" type="presParOf" srcId="{3620B6B9-B94A-4C17-A15A-4FBA9375B8E7}" destId="{63E970C7-E214-42C7-A961-1D6A4DDBF47C}" srcOrd="1" destOrd="0" presId="urn:microsoft.com/office/officeart/2018/2/layout/IconLabelList"/>
    <dgm:cxn modelId="{1E242552-B9B6-954B-8BFB-CDBC34698211}" type="presParOf" srcId="{3620B6B9-B94A-4C17-A15A-4FBA9375B8E7}" destId="{70B7DF56-C4EC-4F44-BC7D-755D8E8A729A}" srcOrd="2" destOrd="0" presId="urn:microsoft.com/office/officeart/2018/2/layout/IconLabelList"/>
    <dgm:cxn modelId="{93E3FF15-E26F-0F4B-B2C1-233F488FC971}" type="presParOf" srcId="{70B7DF56-C4EC-4F44-BC7D-755D8E8A729A}" destId="{D9F42A05-A7F5-44B8-8893-A07227000A22}" srcOrd="0" destOrd="0" presId="urn:microsoft.com/office/officeart/2018/2/layout/IconLabelList"/>
    <dgm:cxn modelId="{7C374237-8FAE-AE48-A179-8EDAF8544543}" type="presParOf" srcId="{70B7DF56-C4EC-4F44-BC7D-755D8E8A729A}" destId="{A983DAF1-A8CB-4355-A001-1F5D6304DAEA}" srcOrd="1" destOrd="0" presId="urn:microsoft.com/office/officeart/2018/2/layout/IconLabelList"/>
    <dgm:cxn modelId="{0FAE120B-B20E-7649-810A-F068E7E09EC3}" type="presParOf" srcId="{70B7DF56-C4EC-4F44-BC7D-755D8E8A729A}" destId="{324310A5-7157-4BBD-B755-CF1D2D58A34C}" srcOrd="2" destOrd="0" presId="urn:microsoft.com/office/officeart/2018/2/layout/IconLabelList"/>
    <dgm:cxn modelId="{8D543807-92E5-BB4F-BFA5-CC7F21845209}" type="presParOf" srcId="{3620B6B9-B94A-4C17-A15A-4FBA9375B8E7}" destId="{D7472F59-4063-4395-B9F1-BE7B5FD4BAFA}" srcOrd="3" destOrd="0" presId="urn:microsoft.com/office/officeart/2018/2/layout/IconLabelList"/>
    <dgm:cxn modelId="{0D0327E4-DFB7-2E4F-B0A2-F19C466BA13C}" type="presParOf" srcId="{3620B6B9-B94A-4C17-A15A-4FBA9375B8E7}" destId="{4E2AF099-5545-4F4E-98DC-B100166CB049}" srcOrd="4" destOrd="0" presId="urn:microsoft.com/office/officeart/2018/2/layout/IconLabelList"/>
    <dgm:cxn modelId="{B6BA4FF5-FD2D-AA40-A931-AE23B42F33F5}" type="presParOf" srcId="{4E2AF099-5545-4F4E-98DC-B100166CB049}" destId="{2AF51596-BD8F-4907-82CD-002A8BC91F6C}" srcOrd="0" destOrd="0" presId="urn:microsoft.com/office/officeart/2018/2/layout/IconLabelList"/>
    <dgm:cxn modelId="{08969126-4BAC-1D43-914D-336C546F883A}" type="presParOf" srcId="{4E2AF099-5545-4F4E-98DC-B100166CB049}" destId="{6827E489-9A9B-4979-8D90-92BAEB8BE2FB}" srcOrd="1" destOrd="0" presId="urn:microsoft.com/office/officeart/2018/2/layout/IconLabelList"/>
    <dgm:cxn modelId="{7C5DE611-66C6-8547-AFBD-2EEBF9670456}" type="presParOf" srcId="{4E2AF099-5545-4F4E-98DC-B100166CB049}" destId="{D985E9E8-83ED-45C9-87CC-BE177588C3BE}" srcOrd="2" destOrd="0" presId="urn:microsoft.com/office/officeart/2018/2/layout/IconLabelList"/>
    <dgm:cxn modelId="{A1EE46B1-3357-3E49-8DCA-A2AC76614D2C}" type="presParOf" srcId="{3620B6B9-B94A-4C17-A15A-4FBA9375B8E7}" destId="{1AA53F13-49E6-431B-906A-9C866270E6D5}" srcOrd="5" destOrd="0" presId="urn:microsoft.com/office/officeart/2018/2/layout/IconLabelList"/>
    <dgm:cxn modelId="{3C2318A6-8FB4-F346-B5BD-6E0006B97B9C}" type="presParOf" srcId="{3620B6B9-B94A-4C17-A15A-4FBA9375B8E7}" destId="{8745E055-D436-4DEA-AB25-AD9CDCDAE8CD}" srcOrd="6" destOrd="0" presId="urn:microsoft.com/office/officeart/2018/2/layout/IconLabelList"/>
    <dgm:cxn modelId="{EF05D986-30B0-FC40-8CE5-F88335743991}" type="presParOf" srcId="{8745E055-D436-4DEA-AB25-AD9CDCDAE8CD}" destId="{1CA5E215-412B-4B94-8B16-D7E86A5E06D4}" srcOrd="0" destOrd="0" presId="urn:microsoft.com/office/officeart/2018/2/layout/IconLabelList"/>
    <dgm:cxn modelId="{5707353B-EAD4-2940-ACB0-5E9EC5CCB8C6}" type="presParOf" srcId="{8745E055-D436-4DEA-AB25-AD9CDCDAE8CD}" destId="{8CDC9C7F-4479-4056-B4C9-E90E8D585618}" srcOrd="1" destOrd="0" presId="urn:microsoft.com/office/officeart/2018/2/layout/IconLabelList"/>
    <dgm:cxn modelId="{5AA2DCA2-EDC4-954D-9199-B0880E095B73}" type="presParOf" srcId="{8745E055-D436-4DEA-AB25-AD9CDCDAE8CD}" destId="{DD18F4DE-8849-45E3-8A42-AFE056C14C6B}" srcOrd="2" destOrd="0" presId="urn:microsoft.com/office/officeart/2018/2/layout/IconLabel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264D61D-0520-403C-8649-A5F530B67EBD}">
      <dsp:nvSpPr>
        <dsp:cNvPr id="0" name=""/>
        <dsp:cNvSpPr/>
      </dsp:nvSpPr>
      <dsp:spPr>
        <a:xfrm>
          <a:off x="1414059" y="293837"/>
          <a:ext cx="740390" cy="74039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D8F11098-02C0-4B0C-A823-71EAB6B1C129}">
      <dsp:nvSpPr>
        <dsp:cNvPr id="0" name=""/>
        <dsp:cNvSpPr/>
      </dsp:nvSpPr>
      <dsp:spPr>
        <a:xfrm>
          <a:off x="406478" y="1310001"/>
          <a:ext cx="2755552" cy="78244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11200">
            <a:lnSpc>
              <a:spcPct val="100000"/>
            </a:lnSpc>
            <a:spcBef>
              <a:spcPct val="0"/>
            </a:spcBef>
            <a:spcAft>
              <a:spcPct val="35000"/>
            </a:spcAft>
            <a:buNone/>
          </a:pPr>
          <a:r>
            <a:rPr lang="fr-FR" sz="1600" kern="1200" noProof="0" dirty="0">
              <a:latin typeface="Palatino Linotype" panose="02040502050505030304" pitchFamily="18" charset="0"/>
            </a:rPr>
            <a:t>Un cadre réglementaire attractif, clair et simplifié.</a:t>
          </a:r>
        </a:p>
      </dsp:txBody>
      <dsp:txXfrm>
        <a:off x="406478" y="1310001"/>
        <a:ext cx="2755552" cy="782446"/>
      </dsp:txXfrm>
    </dsp:sp>
    <dsp:sp modelId="{D9F42A05-A7F5-44B8-8893-A07227000A22}">
      <dsp:nvSpPr>
        <dsp:cNvPr id="0" name=""/>
        <dsp:cNvSpPr/>
      </dsp:nvSpPr>
      <dsp:spPr>
        <a:xfrm>
          <a:off x="4202888" y="293837"/>
          <a:ext cx="740390" cy="74039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324310A5-7157-4BBD-B755-CF1D2D58A34C}">
      <dsp:nvSpPr>
        <dsp:cNvPr id="0" name=""/>
        <dsp:cNvSpPr/>
      </dsp:nvSpPr>
      <dsp:spPr>
        <a:xfrm>
          <a:off x="3449961" y="1310001"/>
          <a:ext cx="2246246" cy="78244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11200">
            <a:lnSpc>
              <a:spcPct val="100000"/>
            </a:lnSpc>
            <a:spcBef>
              <a:spcPct val="0"/>
            </a:spcBef>
            <a:spcAft>
              <a:spcPct val="35000"/>
            </a:spcAft>
            <a:buNone/>
          </a:pPr>
          <a:r>
            <a:rPr lang="fr-FR" sz="1600" b="0" kern="1200" noProof="0" dirty="0">
              <a:latin typeface="Palatino Linotype" panose="02040502050505030304" pitchFamily="18" charset="0"/>
            </a:rPr>
            <a:t>L’Agence mauritanienne de l’hydrogène vert : un guichet unique pour les développeurs.</a:t>
          </a:r>
          <a:br>
            <a:rPr lang="fr-FR" sz="1600" b="0" kern="1200" noProof="0" dirty="0">
              <a:latin typeface="Palatino Linotype" panose="02040502050505030304" pitchFamily="18" charset="0"/>
            </a:rPr>
          </a:br>
          <a:endParaRPr lang="fr-FR" sz="1600" b="0" kern="1200" noProof="0" dirty="0">
            <a:latin typeface="Palatino Linotype" panose="02040502050505030304" pitchFamily="18" charset="0"/>
          </a:endParaRPr>
        </a:p>
      </dsp:txBody>
      <dsp:txXfrm>
        <a:off x="3449961" y="1310001"/>
        <a:ext cx="2246246" cy="782446"/>
      </dsp:txXfrm>
    </dsp:sp>
    <dsp:sp modelId="{2AF51596-BD8F-4907-82CD-002A8BC91F6C}">
      <dsp:nvSpPr>
        <dsp:cNvPr id="0" name=""/>
        <dsp:cNvSpPr/>
      </dsp:nvSpPr>
      <dsp:spPr>
        <a:xfrm>
          <a:off x="1363944" y="2523159"/>
          <a:ext cx="740390" cy="740390"/>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D985E9E8-83ED-45C9-87CC-BE177588C3BE}">
      <dsp:nvSpPr>
        <dsp:cNvPr id="0" name=""/>
        <dsp:cNvSpPr/>
      </dsp:nvSpPr>
      <dsp:spPr>
        <a:xfrm>
          <a:off x="911482" y="3440122"/>
          <a:ext cx="1645312" cy="78244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11200">
            <a:lnSpc>
              <a:spcPct val="100000"/>
            </a:lnSpc>
            <a:spcBef>
              <a:spcPct val="0"/>
            </a:spcBef>
            <a:spcAft>
              <a:spcPct val="35000"/>
            </a:spcAft>
            <a:buNone/>
          </a:pPr>
          <a:r>
            <a:rPr lang="fr-FR" sz="1600" b="0" kern="1200" noProof="0" dirty="0">
              <a:latin typeface="Palatino Linotype" panose="02040502050505030304" pitchFamily="18" charset="0"/>
            </a:rPr>
            <a:t>Un régime différencié avec des incitations spécifiques pour les investisseurs.</a:t>
          </a:r>
          <a:br>
            <a:rPr lang="fr-FR" sz="1600" b="0" kern="1200" noProof="0" dirty="0">
              <a:latin typeface="Palatino Linotype" panose="02040502050505030304" pitchFamily="18" charset="0"/>
            </a:rPr>
          </a:br>
          <a:endParaRPr lang="fr-FR" sz="1600" b="0" kern="1200" noProof="0" dirty="0">
            <a:latin typeface="Palatino Linotype" panose="02040502050505030304" pitchFamily="18" charset="0"/>
          </a:endParaRPr>
        </a:p>
      </dsp:txBody>
      <dsp:txXfrm>
        <a:off x="911482" y="3440122"/>
        <a:ext cx="1645312" cy="782446"/>
      </dsp:txXfrm>
    </dsp:sp>
    <dsp:sp modelId="{1CA5E215-412B-4B94-8B16-D7E86A5E06D4}">
      <dsp:nvSpPr>
        <dsp:cNvPr id="0" name=""/>
        <dsp:cNvSpPr/>
      </dsp:nvSpPr>
      <dsp:spPr>
        <a:xfrm>
          <a:off x="4064778" y="2506922"/>
          <a:ext cx="740390" cy="740390"/>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DD18F4DE-8849-45E3-8A42-AFE056C14C6B}">
      <dsp:nvSpPr>
        <dsp:cNvPr id="0" name=""/>
        <dsp:cNvSpPr/>
      </dsp:nvSpPr>
      <dsp:spPr>
        <a:xfrm>
          <a:off x="3612328" y="3521418"/>
          <a:ext cx="1645312" cy="78244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11200" rtl="0">
            <a:lnSpc>
              <a:spcPct val="100000"/>
            </a:lnSpc>
            <a:spcBef>
              <a:spcPct val="0"/>
            </a:spcBef>
            <a:spcAft>
              <a:spcPct val="35000"/>
            </a:spcAft>
            <a:buNone/>
          </a:pPr>
          <a:r>
            <a:rPr lang="fr-FR" sz="1600" b="0" kern="1200" noProof="0" dirty="0">
              <a:latin typeface="Palatino Linotype"/>
            </a:rPr>
            <a:t>Des incitations fiscales supplémentaires pour les projets ayant atteint la DFI avant 2033.</a:t>
          </a:r>
        </a:p>
      </dsp:txBody>
      <dsp:txXfrm>
        <a:off x="3612328" y="3521418"/>
        <a:ext cx="1645312" cy="782446"/>
      </dsp:txXfrm>
    </dsp:sp>
  </dsp:spTree>
</dsp:drawing>
</file>

<file path=ppt/diagrams/layout1.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7A4241A-F1CF-42B3-A000-E876F6717F56}" type="datetimeFigureOut">
              <a:rPr lang="en-US" smtClean="0"/>
              <a:t>1/22/26</a:t>
            </a:fld>
            <a:endParaRPr lang="en-US"/>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6B19263-CA03-4EFF-8DE2-0B938360A049}" type="slidenum">
              <a:rPr lang="en-US" smtClean="0"/>
              <a:t>‹N°›</a:t>
            </a:fld>
            <a:endParaRPr lang="en-US"/>
          </a:p>
        </p:txBody>
      </p:sp>
    </p:spTree>
    <p:extLst>
      <p:ext uri="{BB962C8B-B14F-4D97-AF65-F5344CB8AC3E}">
        <p14:creationId xmlns:p14="http://schemas.microsoft.com/office/powerpoint/2010/main" val="28062225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97815" marR="5080" indent="-285750" algn="just">
              <a:lnSpc>
                <a:spcPct val="100000"/>
              </a:lnSpc>
              <a:buFont typeface="Wingdings"/>
              <a:buChar char=""/>
              <a:tabLst>
                <a:tab pos="299085" algn="l"/>
              </a:tabLst>
            </a:pPr>
            <a:r>
              <a:rPr lang="en-GB" sz="1200" dirty="0">
                <a:solidFill>
                  <a:srgbClr val="006FC0"/>
                </a:solidFill>
                <a:latin typeface="Calibri"/>
                <a:cs typeface="Calibri"/>
              </a:rPr>
              <a:t>On</a:t>
            </a:r>
            <a:r>
              <a:rPr lang="en-GB" sz="1200" spc="340" dirty="0">
                <a:solidFill>
                  <a:srgbClr val="006FC0"/>
                </a:solidFill>
                <a:latin typeface="Calibri"/>
                <a:cs typeface="Calibri"/>
              </a:rPr>
              <a:t> </a:t>
            </a:r>
            <a:r>
              <a:rPr lang="en-GB" sz="1200" b="1" dirty="0">
                <a:solidFill>
                  <a:srgbClr val="006FC0"/>
                </a:solidFill>
                <a:latin typeface="Calibri"/>
                <a:cs typeface="Calibri"/>
              </a:rPr>
              <a:t>8</a:t>
            </a:r>
            <a:r>
              <a:rPr lang="en-GB" sz="1200" b="1" spc="340" dirty="0">
                <a:solidFill>
                  <a:srgbClr val="006FC0"/>
                </a:solidFill>
                <a:latin typeface="Calibri"/>
                <a:cs typeface="Calibri"/>
              </a:rPr>
              <a:t> </a:t>
            </a:r>
            <a:r>
              <a:rPr lang="en-GB" sz="1200" b="1" dirty="0">
                <a:solidFill>
                  <a:srgbClr val="006FC0"/>
                </a:solidFill>
                <a:latin typeface="Calibri"/>
                <a:cs typeface="Calibri"/>
              </a:rPr>
              <a:t>October</a:t>
            </a:r>
            <a:r>
              <a:rPr lang="en-GB" sz="1200" b="1" spc="350" dirty="0">
                <a:solidFill>
                  <a:srgbClr val="006FC0"/>
                </a:solidFill>
                <a:latin typeface="Calibri"/>
                <a:cs typeface="Calibri"/>
              </a:rPr>
              <a:t> </a:t>
            </a:r>
            <a:r>
              <a:rPr lang="en-GB" sz="1200" b="1" dirty="0">
                <a:solidFill>
                  <a:srgbClr val="006FC0"/>
                </a:solidFill>
                <a:latin typeface="Calibri"/>
                <a:cs typeface="Calibri"/>
              </a:rPr>
              <a:t>2024</a:t>
            </a:r>
            <a:r>
              <a:rPr lang="en-GB" sz="1200" dirty="0">
                <a:solidFill>
                  <a:srgbClr val="006FC0"/>
                </a:solidFill>
                <a:latin typeface="Calibri"/>
                <a:cs typeface="Calibri"/>
              </a:rPr>
              <a:t>,</a:t>
            </a:r>
            <a:r>
              <a:rPr lang="en-GB" sz="1200" spc="345" dirty="0">
                <a:solidFill>
                  <a:srgbClr val="006FC0"/>
                </a:solidFill>
                <a:latin typeface="Calibri"/>
                <a:cs typeface="Calibri"/>
              </a:rPr>
              <a:t> </a:t>
            </a:r>
            <a:r>
              <a:rPr lang="en-GB" sz="1200" dirty="0">
                <a:solidFill>
                  <a:srgbClr val="006FC0"/>
                </a:solidFill>
                <a:latin typeface="Calibri"/>
                <a:cs typeface="Calibri"/>
              </a:rPr>
              <a:t>Mauritania</a:t>
            </a:r>
            <a:r>
              <a:rPr lang="en-GB" sz="1200" spc="340" dirty="0">
                <a:solidFill>
                  <a:srgbClr val="006FC0"/>
                </a:solidFill>
                <a:latin typeface="Calibri"/>
                <a:cs typeface="Calibri"/>
              </a:rPr>
              <a:t> </a:t>
            </a:r>
            <a:r>
              <a:rPr lang="en-GB" sz="1200" dirty="0">
                <a:solidFill>
                  <a:srgbClr val="006FC0"/>
                </a:solidFill>
                <a:latin typeface="Calibri"/>
                <a:cs typeface="Calibri"/>
              </a:rPr>
              <a:t>enacted</a:t>
            </a:r>
            <a:r>
              <a:rPr lang="en-GB" sz="1200" spc="355" dirty="0">
                <a:solidFill>
                  <a:srgbClr val="006FC0"/>
                </a:solidFill>
                <a:latin typeface="Calibri"/>
                <a:cs typeface="Calibri"/>
              </a:rPr>
              <a:t> </a:t>
            </a:r>
            <a:r>
              <a:rPr lang="en-GB" sz="1200" dirty="0">
                <a:solidFill>
                  <a:srgbClr val="006FC0"/>
                </a:solidFill>
                <a:latin typeface="Calibri"/>
                <a:cs typeface="Calibri"/>
              </a:rPr>
              <a:t>a</a:t>
            </a:r>
            <a:r>
              <a:rPr lang="en-GB" sz="1200" spc="345" dirty="0">
                <a:solidFill>
                  <a:srgbClr val="006FC0"/>
                </a:solidFill>
                <a:latin typeface="Calibri"/>
                <a:cs typeface="Calibri"/>
              </a:rPr>
              <a:t> </a:t>
            </a:r>
            <a:r>
              <a:rPr lang="en-GB" sz="1200" dirty="0">
                <a:solidFill>
                  <a:srgbClr val="006FC0"/>
                </a:solidFill>
                <a:latin typeface="Calibri"/>
                <a:cs typeface="Calibri"/>
              </a:rPr>
              <a:t>Green</a:t>
            </a:r>
            <a:r>
              <a:rPr lang="en-GB" sz="1200" spc="345" dirty="0">
                <a:solidFill>
                  <a:srgbClr val="006FC0"/>
                </a:solidFill>
                <a:latin typeface="Calibri"/>
                <a:cs typeface="Calibri"/>
              </a:rPr>
              <a:t> </a:t>
            </a:r>
            <a:r>
              <a:rPr lang="en-GB" sz="1200" dirty="0">
                <a:solidFill>
                  <a:srgbClr val="006FC0"/>
                </a:solidFill>
                <a:latin typeface="Calibri"/>
                <a:cs typeface="Calibri"/>
              </a:rPr>
              <a:t>Hydrogen</a:t>
            </a:r>
            <a:r>
              <a:rPr lang="en-GB" sz="1200" spc="345" dirty="0">
                <a:solidFill>
                  <a:srgbClr val="006FC0"/>
                </a:solidFill>
                <a:latin typeface="Calibri"/>
                <a:cs typeface="Calibri"/>
              </a:rPr>
              <a:t> </a:t>
            </a:r>
            <a:r>
              <a:rPr lang="en-GB" sz="1200" spc="-10" dirty="0">
                <a:solidFill>
                  <a:srgbClr val="006FC0"/>
                </a:solidFill>
                <a:latin typeface="Calibri"/>
                <a:cs typeface="Calibri"/>
              </a:rPr>
              <a:t>Code, 	</a:t>
            </a:r>
            <a:r>
              <a:rPr lang="en-GB" sz="1200" dirty="0">
                <a:solidFill>
                  <a:srgbClr val="006FC0"/>
                </a:solidFill>
                <a:latin typeface="Calibri"/>
                <a:cs typeface="Calibri"/>
              </a:rPr>
              <a:t>introducing</a:t>
            </a:r>
            <a:r>
              <a:rPr lang="en-GB" sz="1200" spc="110" dirty="0">
                <a:solidFill>
                  <a:srgbClr val="006FC0"/>
                </a:solidFill>
                <a:latin typeface="Calibri"/>
                <a:cs typeface="Calibri"/>
              </a:rPr>
              <a:t>  </a:t>
            </a:r>
            <a:r>
              <a:rPr lang="en-GB" sz="1200" dirty="0">
                <a:solidFill>
                  <a:srgbClr val="006FC0"/>
                </a:solidFill>
                <a:latin typeface="Calibri"/>
                <a:cs typeface="Calibri"/>
              </a:rPr>
              <a:t>a</a:t>
            </a:r>
            <a:r>
              <a:rPr lang="en-GB" sz="1200" spc="120" dirty="0">
                <a:solidFill>
                  <a:srgbClr val="006FC0"/>
                </a:solidFill>
                <a:latin typeface="Calibri"/>
                <a:cs typeface="Calibri"/>
              </a:rPr>
              <a:t>  </a:t>
            </a:r>
            <a:r>
              <a:rPr lang="en-GB" sz="1200" dirty="0">
                <a:solidFill>
                  <a:srgbClr val="006FC0"/>
                </a:solidFill>
                <a:latin typeface="Calibri"/>
                <a:cs typeface="Calibri"/>
              </a:rPr>
              <a:t>new</a:t>
            </a:r>
            <a:r>
              <a:rPr lang="en-GB" sz="1200" spc="114" dirty="0">
                <a:solidFill>
                  <a:srgbClr val="006FC0"/>
                </a:solidFill>
                <a:latin typeface="Calibri"/>
                <a:cs typeface="Calibri"/>
              </a:rPr>
              <a:t>  </a:t>
            </a:r>
            <a:r>
              <a:rPr lang="en-GB" sz="1200" dirty="0">
                <a:solidFill>
                  <a:srgbClr val="006FC0"/>
                </a:solidFill>
                <a:latin typeface="Calibri"/>
                <a:cs typeface="Calibri"/>
              </a:rPr>
              <a:t>legal</a:t>
            </a:r>
            <a:r>
              <a:rPr lang="en-GB" sz="1200" spc="120" dirty="0">
                <a:solidFill>
                  <a:srgbClr val="006FC0"/>
                </a:solidFill>
                <a:latin typeface="Calibri"/>
                <a:cs typeface="Calibri"/>
              </a:rPr>
              <a:t>  </a:t>
            </a:r>
            <a:r>
              <a:rPr lang="en-GB" sz="1200" dirty="0">
                <a:solidFill>
                  <a:srgbClr val="006FC0"/>
                </a:solidFill>
                <a:latin typeface="Calibri"/>
                <a:cs typeface="Calibri"/>
              </a:rPr>
              <a:t>framework</a:t>
            </a:r>
            <a:r>
              <a:rPr lang="en-GB" sz="1200" spc="114" dirty="0">
                <a:solidFill>
                  <a:srgbClr val="006FC0"/>
                </a:solidFill>
                <a:latin typeface="Calibri"/>
                <a:cs typeface="Calibri"/>
              </a:rPr>
              <a:t>  </a:t>
            </a:r>
            <a:r>
              <a:rPr lang="en-GB" sz="1200" dirty="0">
                <a:solidFill>
                  <a:srgbClr val="006FC0"/>
                </a:solidFill>
                <a:latin typeface="Calibri"/>
                <a:cs typeface="Calibri"/>
              </a:rPr>
              <a:t>aimed</a:t>
            </a:r>
            <a:r>
              <a:rPr lang="en-GB" sz="1200" spc="114" dirty="0">
                <a:solidFill>
                  <a:srgbClr val="006FC0"/>
                </a:solidFill>
                <a:latin typeface="Calibri"/>
                <a:cs typeface="Calibri"/>
              </a:rPr>
              <a:t>  </a:t>
            </a:r>
            <a:r>
              <a:rPr lang="en-GB" sz="1200" dirty="0">
                <a:solidFill>
                  <a:srgbClr val="006FC0"/>
                </a:solidFill>
                <a:latin typeface="Calibri"/>
                <a:cs typeface="Calibri"/>
              </a:rPr>
              <a:t>at</a:t>
            </a:r>
            <a:r>
              <a:rPr lang="en-GB" sz="1200" spc="114" dirty="0">
                <a:solidFill>
                  <a:srgbClr val="006FC0"/>
                </a:solidFill>
                <a:latin typeface="Calibri"/>
                <a:cs typeface="Calibri"/>
              </a:rPr>
              <a:t>  </a:t>
            </a:r>
            <a:r>
              <a:rPr lang="en-GB" sz="1200" dirty="0">
                <a:solidFill>
                  <a:srgbClr val="006FC0"/>
                </a:solidFill>
                <a:latin typeface="Calibri"/>
                <a:cs typeface="Calibri"/>
              </a:rPr>
              <a:t>bolstering</a:t>
            </a:r>
            <a:r>
              <a:rPr lang="en-GB" sz="1200" spc="120" dirty="0">
                <a:solidFill>
                  <a:srgbClr val="006FC0"/>
                </a:solidFill>
                <a:latin typeface="Calibri"/>
                <a:cs typeface="Calibri"/>
              </a:rPr>
              <a:t>  </a:t>
            </a:r>
            <a:r>
              <a:rPr lang="en-GB" sz="1200" spc="-10" dirty="0">
                <a:solidFill>
                  <a:srgbClr val="006FC0"/>
                </a:solidFill>
                <a:latin typeface="Calibri"/>
                <a:cs typeface="Calibri"/>
              </a:rPr>
              <a:t>private 	</a:t>
            </a:r>
            <a:r>
              <a:rPr lang="en-GB" sz="1200" dirty="0">
                <a:solidFill>
                  <a:srgbClr val="006FC0"/>
                </a:solidFill>
                <a:latin typeface="Calibri"/>
                <a:cs typeface="Calibri"/>
              </a:rPr>
              <a:t>investment,</a:t>
            </a:r>
            <a:r>
              <a:rPr lang="en-GB" sz="1200" spc="75" dirty="0">
                <a:solidFill>
                  <a:srgbClr val="006FC0"/>
                </a:solidFill>
                <a:latin typeface="Calibri"/>
                <a:cs typeface="Calibri"/>
              </a:rPr>
              <a:t>  </a:t>
            </a:r>
            <a:r>
              <a:rPr lang="en-GB" sz="1200" dirty="0">
                <a:solidFill>
                  <a:srgbClr val="006FC0"/>
                </a:solidFill>
                <a:latin typeface="Calibri"/>
                <a:cs typeface="Calibri"/>
              </a:rPr>
              <a:t>particularly</a:t>
            </a:r>
            <a:r>
              <a:rPr lang="en-GB" sz="1200" spc="75" dirty="0">
                <a:solidFill>
                  <a:srgbClr val="006FC0"/>
                </a:solidFill>
                <a:latin typeface="Calibri"/>
                <a:cs typeface="Calibri"/>
              </a:rPr>
              <a:t>  </a:t>
            </a:r>
            <a:r>
              <a:rPr lang="en-GB" sz="1200" dirty="0">
                <a:solidFill>
                  <a:srgbClr val="006FC0"/>
                </a:solidFill>
                <a:latin typeface="Calibri"/>
                <a:cs typeface="Calibri"/>
              </a:rPr>
              <a:t>in</a:t>
            </a:r>
            <a:r>
              <a:rPr lang="en-GB" sz="1200" spc="80" dirty="0">
                <a:solidFill>
                  <a:srgbClr val="006FC0"/>
                </a:solidFill>
                <a:latin typeface="Calibri"/>
                <a:cs typeface="Calibri"/>
              </a:rPr>
              <a:t>  </a:t>
            </a:r>
            <a:r>
              <a:rPr lang="en-GB" sz="1200" dirty="0">
                <a:solidFill>
                  <a:srgbClr val="006FC0"/>
                </a:solidFill>
                <a:latin typeface="Calibri"/>
                <a:cs typeface="Calibri"/>
              </a:rPr>
              <a:t>the</a:t>
            </a:r>
            <a:r>
              <a:rPr lang="en-GB" sz="1200" spc="75" dirty="0">
                <a:solidFill>
                  <a:srgbClr val="006FC0"/>
                </a:solidFill>
                <a:latin typeface="Calibri"/>
                <a:cs typeface="Calibri"/>
              </a:rPr>
              <a:t>  </a:t>
            </a:r>
            <a:r>
              <a:rPr lang="en-GB" sz="1200" dirty="0">
                <a:solidFill>
                  <a:srgbClr val="006FC0"/>
                </a:solidFill>
                <a:latin typeface="Calibri"/>
                <a:cs typeface="Calibri"/>
              </a:rPr>
              <a:t>renewable</a:t>
            </a:r>
            <a:r>
              <a:rPr lang="en-GB" sz="1200" spc="80" dirty="0">
                <a:solidFill>
                  <a:srgbClr val="006FC0"/>
                </a:solidFill>
                <a:latin typeface="Calibri"/>
                <a:cs typeface="Calibri"/>
              </a:rPr>
              <a:t>  </a:t>
            </a:r>
            <a:r>
              <a:rPr lang="en-GB" sz="1200" dirty="0">
                <a:solidFill>
                  <a:srgbClr val="006FC0"/>
                </a:solidFill>
                <a:latin typeface="Calibri"/>
                <a:cs typeface="Calibri"/>
              </a:rPr>
              <a:t>energy</a:t>
            </a:r>
            <a:r>
              <a:rPr lang="en-GB" sz="1200" spc="80" dirty="0">
                <a:solidFill>
                  <a:srgbClr val="006FC0"/>
                </a:solidFill>
                <a:latin typeface="Calibri"/>
                <a:cs typeface="Calibri"/>
              </a:rPr>
              <a:t>  </a:t>
            </a:r>
            <a:r>
              <a:rPr lang="en-GB" sz="1200" dirty="0">
                <a:solidFill>
                  <a:srgbClr val="006FC0"/>
                </a:solidFill>
                <a:latin typeface="Calibri"/>
                <a:cs typeface="Calibri"/>
              </a:rPr>
              <a:t>sector,</a:t>
            </a:r>
            <a:r>
              <a:rPr lang="en-GB" sz="1200" spc="70" dirty="0">
                <a:solidFill>
                  <a:srgbClr val="006FC0"/>
                </a:solidFill>
                <a:latin typeface="Calibri"/>
                <a:cs typeface="Calibri"/>
              </a:rPr>
              <a:t>  </a:t>
            </a:r>
            <a:r>
              <a:rPr lang="en-GB" sz="1200" dirty="0">
                <a:solidFill>
                  <a:srgbClr val="006FC0"/>
                </a:solidFill>
                <a:latin typeface="Calibri"/>
                <a:cs typeface="Calibri"/>
              </a:rPr>
              <a:t>with</a:t>
            </a:r>
            <a:r>
              <a:rPr lang="en-GB" sz="1200" spc="80" dirty="0">
                <a:solidFill>
                  <a:srgbClr val="006FC0"/>
                </a:solidFill>
                <a:latin typeface="Calibri"/>
                <a:cs typeface="Calibri"/>
              </a:rPr>
              <a:t>  </a:t>
            </a:r>
            <a:r>
              <a:rPr lang="en-GB" sz="1200" spc="-50" dirty="0">
                <a:solidFill>
                  <a:srgbClr val="006FC0"/>
                </a:solidFill>
                <a:latin typeface="Calibri"/>
                <a:cs typeface="Calibri"/>
              </a:rPr>
              <a:t>a 	</a:t>
            </a:r>
            <a:r>
              <a:rPr lang="en-GB" sz="1200" dirty="0">
                <a:solidFill>
                  <a:srgbClr val="006FC0"/>
                </a:solidFill>
                <a:latin typeface="Calibri"/>
                <a:cs typeface="Calibri"/>
              </a:rPr>
              <a:t>strong</a:t>
            </a:r>
            <a:r>
              <a:rPr lang="en-GB" sz="1200" spc="-80" dirty="0">
                <a:solidFill>
                  <a:srgbClr val="006FC0"/>
                </a:solidFill>
                <a:latin typeface="Calibri"/>
                <a:cs typeface="Calibri"/>
              </a:rPr>
              <a:t> </a:t>
            </a:r>
            <a:r>
              <a:rPr lang="en-GB" sz="1200" dirty="0">
                <a:solidFill>
                  <a:srgbClr val="006FC0"/>
                </a:solidFill>
                <a:latin typeface="Calibri"/>
                <a:cs typeface="Calibri"/>
              </a:rPr>
              <a:t>focus</a:t>
            </a:r>
            <a:r>
              <a:rPr lang="en-GB" sz="1200" spc="-65" dirty="0">
                <a:solidFill>
                  <a:srgbClr val="006FC0"/>
                </a:solidFill>
                <a:latin typeface="Calibri"/>
                <a:cs typeface="Calibri"/>
              </a:rPr>
              <a:t> </a:t>
            </a:r>
            <a:r>
              <a:rPr lang="en-GB" sz="1200" dirty="0">
                <a:solidFill>
                  <a:srgbClr val="006FC0"/>
                </a:solidFill>
                <a:latin typeface="Calibri"/>
                <a:cs typeface="Calibri"/>
              </a:rPr>
              <a:t>on</a:t>
            </a:r>
            <a:r>
              <a:rPr lang="en-GB" sz="1200" spc="-60" dirty="0">
                <a:solidFill>
                  <a:srgbClr val="006FC0"/>
                </a:solidFill>
                <a:latin typeface="Calibri"/>
                <a:cs typeface="Calibri"/>
              </a:rPr>
              <a:t> </a:t>
            </a:r>
            <a:r>
              <a:rPr lang="en-GB" sz="1200" dirty="0">
                <a:solidFill>
                  <a:srgbClr val="006FC0"/>
                </a:solidFill>
                <a:latin typeface="Calibri"/>
                <a:cs typeface="Calibri"/>
              </a:rPr>
              <a:t>green</a:t>
            </a:r>
            <a:r>
              <a:rPr lang="en-GB" sz="1200" spc="-60" dirty="0">
                <a:solidFill>
                  <a:srgbClr val="006FC0"/>
                </a:solidFill>
                <a:latin typeface="Calibri"/>
                <a:cs typeface="Calibri"/>
              </a:rPr>
              <a:t> </a:t>
            </a:r>
            <a:r>
              <a:rPr lang="en-GB" sz="1200" spc="-20" dirty="0">
                <a:solidFill>
                  <a:srgbClr val="006FC0"/>
                </a:solidFill>
                <a:latin typeface="Calibri"/>
                <a:cs typeface="Calibri"/>
              </a:rPr>
              <a:t>hydrogen</a:t>
            </a:r>
            <a:r>
              <a:rPr lang="en-GB" sz="1200" spc="-55" dirty="0">
                <a:solidFill>
                  <a:srgbClr val="006FC0"/>
                </a:solidFill>
                <a:latin typeface="Calibri"/>
                <a:cs typeface="Calibri"/>
              </a:rPr>
              <a:t> </a:t>
            </a:r>
            <a:r>
              <a:rPr lang="en-GB" sz="1200" spc="-10" dirty="0">
                <a:solidFill>
                  <a:srgbClr val="006FC0"/>
                </a:solidFill>
                <a:latin typeface="Calibri"/>
                <a:cs typeface="Calibri"/>
              </a:rPr>
              <a:t>development</a:t>
            </a:r>
            <a:endParaRPr lang="en-GB" sz="1200" dirty="0">
              <a:latin typeface="Calibri"/>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fld id="{7092C525-5CDD-4E4D-84B4-639FC1C5F709}" type="slidenum">
              <a:rPr lang="en-GB" smtClean="0"/>
              <a:t>17</a:t>
            </a:fld>
            <a:endParaRPr lang="en-GB"/>
          </a:p>
        </p:txBody>
      </p:sp>
    </p:spTree>
    <p:extLst>
      <p:ext uri="{BB962C8B-B14F-4D97-AF65-F5344CB8AC3E}">
        <p14:creationId xmlns:p14="http://schemas.microsoft.com/office/powerpoint/2010/main" val="11922932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9EF89B3-FDF5-BFDD-21F2-D9DB12853B01}"/>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endParaRPr lang="en-US"/>
          </a:p>
        </p:txBody>
      </p:sp>
      <p:sp>
        <p:nvSpPr>
          <p:cNvPr id="3" name="Sous-titre 2">
            <a:extLst>
              <a:ext uri="{FF2B5EF4-FFF2-40B4-BE49-F238E27FC236}">
                <a16:creationId xmlns:a16="http://schemas.microsoft.com/office/drawing/2014/main" id="{64EDDD7D-277E-B059-4FB5-1938D19532A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en-US"/>
          </a:p>
        </p:txBody>
      </p:sp>
      <p:sp>
        <p:nvSpPr>
          <p:cNvPr id="4" name="Espace réservé de la date 3">
            <a:extLst>
              <a:ext uri="{FF2B5EF4-FFF2-40B4-BE49-F238E27FC236}">
                <a16:creationId xmlns:a16="http://schemas.microsoft.com/office/drawing/2014/main" id="{72FB8F27-F2D5-9AB0-BDA2-C14E6DF0B75D}"/>
              </a:ext>
            </a:extLst>
          </p:cNvPr>
          <p:cNvSpPr>
            <a:spLocks noGrp="1"/>
          </p:cNvSpPr>
          <p:nvPr>
            <p:ph type="dt" sz="half" idx="10"/>
          </p:nvPr>
        </p:nvSpPr>
        <p:spPr/>
        <p:txBody>
          <a:bodyPr/>
          <a:lstStyle/>
          <a:p>
            <a:fld id="{FD6BA16C-9D27-4DC3-BFA1-3FE31332B737}" type="datetimeFigureOut">
              <a:rPr lang="en-US" smtClean="0"/>
              <a:t>1/22/26</a:t>
            </a:fld>
            <a:endParaRPr lang="en-US"/>
          </a:p>
        </p:txBody>
      </p:sp>
      <p:sp>
        <p:nvSpPr>
          <p:cNvPr id="5" name="Espace réservé du pied de page 4">
            <a:extLst>
              <a:ext uri="{FF2B5EF4-FFF2-40B4-BE49-F238E27FC236}">
                <a16:creationId xmlns:a16="http://schemas.microsoft.com/office/drawing/2014/main" id="{47F9281F-57C6-2D7D-112C-9B9EF464D815}"/>
              </a:ext>
            </a:extLst>
          </p:cNvPr>
          <p:cNvSpPr>
            <a:spLocks noGrp="1"/>
          </p:cNvSpPr>
          <p:nvPr>
            <p:ph type="ftr" sz="quarter" idx="11"/>
          </p:nvPr>
        </p:nvSpPr>
        <p:spPr/>
        <p:txBody>
          <a:bodyPr/>
          <a:lstStyle/>
          <a:p>
            <a:endParaRPr lang="en-US"/>
          </a:p>
        </p:txBody>
      </p:sp>
      <p:sp>
        <p:nvSpPr>
          <p:cNvPr id="6" name="Espace réservé du numéro de diapositive 5">
            <a:extLst>
              <a:ext uri="{FF2B5EF4-FFF2-40B4-BE49-F238E27FC236}">
                <a16:creationId xmlns:a16="http://schemas.microsoft.com/office/drawing/2014/main" id="{61A5B864-7ADB-70DF-AF9A-3B1CE6A572E4}"/>
              </a:ext>
            </a:extLst>
          </p:cNvPr>
          <p:cNvSpPr>
            <a:spLocks noGrp="1"/>
          </p:cNvSpPr>
          <p:nvPr>
            <p:ph type="sldNum" sz="quarter" idx="12"/>
          </p:nvPr>
        </p:nvSpPr>
        <p:spPr/>
        <p:txBody>
          <a:bodyPr/>
          <a:lstStyle/>
          <a:p>
            <a:fld id="{AA4B384F-0762-4F7E-AD5F-A9F3A4C7CE93}" type="slidenum">
              <a:rPr lang="en-US" smtClean="0"/>
              <a:t>‹N°›</a:t>
            </a:fld>
            <a:endParaRPr lang="en-US"/>
          </a:p>
        </p:txBody>
      </p:sp>
    </p:spTree>
    <p:extLst>
      <p:ext uri="{BB962C8B-B14F-4D97-AF65-F5344CB8AC3E}">
        <p14:creationId xmlns:p14="http://schemas.microsoft.com/office/powerpoint/2010/main" val="31832745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A2493FB-4A0E-7305-B6F0-97378397F06E}"/>
              </a:ext>
            </a:extLst>
          </p:cNvPr>
          <p:cNvSpPr>
            <a:spLocks noGrp="1"/>
          </p:cNvSpPr>
          <p:nvPr>
            <p:ph type="title"/>
          </p:nvPr>
        </p:nvSpPr>
        <p:spPr/>
        <p:txBody>
          <a:bodyPr/>
          <a:lstStyle/>
          <a:p>
            <a:r>
              <a:rPr lang="fr-FR"/>
              <a:t>Modifiez le style du titre</a:t>
            </a:r>
            <a:endParaRPr lang="en-US"/>
          </a:p>
        </p:txBody>
      </p:sp>
      <p:sp>
        <p:nvSpPr>
          <p:cNvPr id="3" name="Espace réservé du texte vertical 2">
            <a:extLst>
              <a:ext uri="{FF2B5EF4-FFF2-40B4-BE49-F238E27FC236}">
                <a16:creationId xmlns:a16="http://schemas.microsoft.com/office/drawing/2014/main" id="{419101D0-FE70-81BF-0CF3-C2D78DA1862C}"/>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e la date 3">
            <a:extLst>
              <a:ext uri="{FF2B5EF4-FFF2-40B4-BE49-F238E27FC236}">
                <a16:creationId xmlns:a16="http://schemas.microsoft.com/office/drawing/2014/main" id="{ABF3A47A-BC82-5E19-5AE4-B2FD30E20698}"/>
              </a:ext>
            </a:extLst>
          </p:cNvPr>
          <p:cNvSpPr>
            <a:spLocks noGrp="1"/>
          </p:cNvSpPr>
          <p:nvPr>
            <p:ph type="dt" sz="half" idx="10"/>
          </p:nvPr>
        </p:nvSpPr>
        <p:spPr/>
        <p:txBody>
          <a:bodyPr/>
          <a:lstStyle/>
          <a:p>
            <a:fld id="{FD6BA16C-9D27-4DC3-BFA1-3FE31332B737}" type="datetimeFigureOut">
              <a:rPr lang="en-US" smtClean="0"/>
              <a:t>1/22/26</a:t>
            </a:fld>
            <a:endParaRPr lang="en-US"/>
          </a:p>
        </p:txBody>
      </p:sp>
      <p:sp>
        <p:nvSpPr>
          <p:cNvPr id="5" name="Espace réservé du pied de page 4">
            <a:extLst>
              <a:ext uri="{FF2B5EF4-FFF2-40B4-BE49-F238E27FC236}">
                <a16:creationId xmlns:a16="http://schemas.microsoft.com/office/drawing/2014/main" id="{1BB5C070-48AC-546C-999B-CED081667A9F}"/>
              </a:ext>
            </a:extLst>
          </p:cNvPr>
          <p:cNvSpPr>
            <a:spLocks noGrp="1"/>
          </p:cNvSpPr>
          <p:nvPr>
            <p:ph type="ftr" sz="quarter" idx="11"/>
          </p:nvPr>
        </p:nvSpPr>
        <p:spPr/>
        <p:txBody>
          <a:bodyPr/>
          <a:lstStyle/>
          <a:p>
            <a:endParaRPr lang="en-US"/>
          </a:p>
        </p:txBody>
      </p:sp>
      <p:sp>
        <p:nvSpPr>
          <p:cNvPr id="6" name="Espace réservé du numéro de diapositive 5">
            <a:extLst>
              <a:ext uri="{FF2B5EF4-FFF2-40B4-BE49-F238E27FC236}">
                <a16:creationId xmlns:a16="http://schemas.microsoft.com/office/drawing/2014/main" id="{9D9E1A97-0C63-F2BB-4F2F-37BA2F7FA678}"/>
              </a:ext>
            </a:extLst>
          </p:cNvPr>
          <p:cNvSpPr>
            <a:spLocks noGrp="1"/>
          </p:cNvSpPr>
          <p:nvPr>
            <p:ph type="sldNum" sz="quarter" idx="12"/>
          </p:nvPr>
        </p:nvSpPr>
        <p:spPr/>
        <p:txBody>
          <a:bodyPr/>
          <a:lstStyle/>
          <a:p>
            <a:fld id="{AA4B384F-0762-4F7E-AD5F-A9F3A4C7CE93}" type="slidenum">
              <a:rPr lang="en-US" smtClean="0"/>
              <a:t>‹N°›</a:t>
            </a:fld>
            <a:endParaRPr lang="en-US"/>
          </a:p>
        </p:txBody>
      </p:sp>
    </p:spTree>
    <p:extLst>
      <p:ext uri="{BB962C8B-B14F-4D97-AF65-F5344CB8AC3E}">
        <p14:creationId xmlns:p14="http://schemas.microsoft.com/office/powerpoint/2010/main" val="15996907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CF431C6E-B2A8-2EE8-BE82-B2BE914D9CC0}"/>
              </a:ext>
            </a:extLst>
          </p:cNvPr>
          <p:cNvSpPr>
            <a:spLocks noGrp="1"/>
          </p:cNvSpPr>
          <p:nvPr>
            <p:ph type="title" orient="vert"/>
          </p:nvPr>
        </p:nvSpPr>
        <p:spPr>
          <a:xfrm>
            <a:off x="8724900" y="365125"/>
            <a:ext cx="2628900" cy="5811838"/>
          </a:xfrm>
        </p:spPr>
        <p:txBody>
          <a:bodyPr vert="eaVert"/>
          <a:lstStyle/>
          <a:p>
            <a:r>
              <a:rPr lang="fr-FR"/>
              <a:t>Modifiez le style du titre</a:t>
            </a:r>
            <a:endParaRPr lang="en-US"/>
          </a:p>
        </p:txBody>
      </p:sp>
      <p:sp>
        <p:nvSpPr>
          <p:cNvPr id="3" name="Espace réservé du texte vertical 2">
            <a:extLst>
              <a:ext uri="{FF2B5EF4-FFF2-40B4-BE49-F238E27FC236}">
                <a16:creationId xmlns:a16="http://schemas.microsoft.com/office/drawing/2014/main" id="{23C4C112-C8B3-0CE7-55C0-C9C902A5CBB6}"/>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e la date 3">
            <a:extLst>
              <a:ext uri="{FF2B5EF4-FFF2-40B4-BE49-F238E27FC236}">
                <a16:creationId xmlns:a16="http://schemas.microsoft.com/office/drawing/2014/main" id="{9A014C83-6828-1D88-25B9-90E56828ED9E}"/>
              </a:ext>
            </a:extLst>
          </p:cNvPr>
          <p:cNvSpPr>
            <a:spLocks noGrp="1"/>
          </p:cNvSpPr>
          <p:nvPr>
            <p:ph type="dt" sz="half" idx="10"/>
          </p:nvPr>
        </p:nvSpPr>
        <p:spPr/>
        <p:txBody>
          <a:bodyPr/>
          <a:lstStyle/>
          <a:p>
            <a:fld id="{FD6BA16C-9D27-4DC3-BFA1-3FE31332B737}" type="datetimeFigureOut">
              <a:rPr lang="en-US" smtClean="0"/>
              <a:t>1/22/26</a:t>
            </a:fld>
            <a:endParaRPr lang="en-US"/>
          </a:p>
        </p:txBody>
      </p:sp>
      <p:sp>
        <p:nvSpPr>
          <p:cNvPr id="5" name="Espace réservé du pied de page 4">
            <a:extLst>
              <a:ext uri="{FF2B5EF4-FFF2-40B4-BE49-F238E27FC236}">
                <a16:creationId xmlns:a16="http://schemas.microsoft.com/office/drawing/2014/main" id="{0A7F2091-E659-A6DF-C9AC-2CA9B6F3A3E5}"/>
              </a:ext>
            </a:extLst>
          </p:cNvPr>
          <p:cNvSpPr>
            <a:spLocks noGrp="1"/>
          </p:cNvSpPr>
          <p:nvPr>
            <p:ph type="ftr" sz="quarter" idx="11"/>
          </p:nvPr>
        </p:nvSpPr>
        <p:spPr/>
        <p:txBody>
          <a:bodyPr/>
          <a:lstStyle/>
          <a:p>
            <a:endParaRPr lang="en-US"/>
          </a:p>
        </p:txBody>
      </p:sp>
      <p:sp>
        <p:nvSpPr>
          <p:cNvPr id="6" name="Espace réservé du numéro de diapositive 5">
            <a:extLst>
              <a:ext uri="{FF2B5EF4-FFF2-40B4-BE49-F238E27FC236}">
                <a16:creationId xmlns:a16="http://schemas.microsoft.com/office/drawing/2014/main" id="{82CD5523-E530-1371-2385-0C44B3096A36}"/>
              </a:ext>
            </a:extLst>
          </p:cNvPr>
          <p:cNvSpPr>
            <a:spLocks noGrp="1"/>
          </p:cNvSpPr>
          <p:nvPr>
            <p:ph type="sldNum" sz="quarter" idx="12"/>
          </p:nvPr>
        </p:nvSpPr>
        <p:spPr/>
        <p:txBody>
          <a:bodyPr/>
          <a:lstStyle/>
          <a:p>
            <a:fld id="{AA4B384F-0762-4F7E-AD5F-A9F3A4C7CE93}" type="slidenum">
              <a:rPr lang="en-US" smtClean="0"/>
              <a:t>‹N°›</a:t>
            </a:fld>
            <a:endParaRPr lang="en-US"/>
          </a:p>
        </p:txBody>
      </p:sp>
    </p:spTree>
    <p:extLst>
      <p:ext uri="{BB962C8B-B14F-4D97-AF65-F5344CB8AC3E}">
        <p14:creationId xmlns:p14="http://schemas.microsoft.com/office/powerpoint/2010/main" val="19310234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DEFAULT">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2397447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 Text ">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974499-A9FD-8F97-A4E7-1536E581C834}"/>
              </a:ext>
            </a:extLst>
          </p:cNvPr>
          <p:cNvSpPr>
            <a:spLocks noGrp="1"/>
          </p:cNvSpPr>
          <p:nvPr>
            <p:ph type="title" hasCustomPrompt="1"/>
          </p:nvPr>
        </p:nvSpPr>
        <p:spPr>
          <a:xfrm>
            <a:off x="622209" y="738354"/>
            <a:ext cx="10890392" cy="610543"/>
          </a:xfrm>
        </p:spPr>
        <p:txBody>
          <a:bodyPr/>
          <a:lstStyle/>
          <a:p>
            <a:r>
              <a:rPr lang="en-US" dirty="0"/>
              <a:t>Call for Partnership</a:t>
            </a:r>
          </a:p>
        </p:txBody>
      </p:sp>
      <p:sp>
        <p:nvSpPr>
          <p:cNvPr id="4" name="Google Shape;14;p9">
            <a:extLst>
              <a:ext uri="{FF2B5EF4-FFF2-40B4-BE49-F238E27FC236}">
                <a16:creationId xmlns:a16="http://schemas.microsoft.com/office/drawing/2014/main" id="{AAA20F41-E71B-C410-52A1-99C4C56E23B9}"/>
              </a:ext>
            </a:extLst>
          </p:cNvPr>
          <p:cNvSpPr>
            <a:spLocks noGrp="1" noRot="1" noMove="1" noResize="1" noEditPoints="1" noAdjustHandles="1" noChangeArrowheads="1" noChangeShapeType="1"/>
          </p:cNvSpPr>
          <p:nvPr userDrawn="1"/>
        </p:nvSpPr>
        <p:spPr>
          <a:xfrm>
            <a:off x="0" y="31746"/>
            <a:ext cx="679398" cy="2748457"/>
          </a:xfrm>
          <a:custGeom>
            <a:avLst/>
            <a:gdLst/>
            <a:ahLst/>
            <a:cxnLst/>
            <a:rect l="l" t="t" r="r" b="b"/>
            <a:pathLst>
              <a:path w="2667000" h="10277475" extrusionOk="0">
                <a:moveTo>
                  <a:pt x="0" y="0"/>
                </a:moveTo>
                <a:lnTo>
                  <a:pt x="2667000" y="0"/>
                </a:lnTo>
                <a:lnTo>
                  <a:pt x="2667000" y="10277475"/>
                </a:lnTo>
                <a:lnTo>
                  <a:pt x="0" y="10277475"/>
                </a:lnTo>
                <a:lnTo>
                  <a:pt x="0" y="0"/>
                </a:lnTo>
                <a:close/>
              </a:path>
            </a:pathLst>
          </a:custGeom>
          <a:blipFill rotWithShape="1">
            <a:blip r:embed="rId2">
              <a:alphaModFix/>
            </a:blip>
            <a:stretch>
              <a:fillRect/>
            </a:stretch>
          </a:blipFill>
          <a:ln>
            <a:noFill/>
          </a:ln>
        </p:spPr>
        <p:txBody>
          <a:bodyPr spcFirstLastPara="1" wrap="square" lIns="60941" tIns="30462" rIns="60941" bIns="30462" anchor="t" anchorCtr="0">
            <a:noAutofit/>
          </a:bodyPr>
          <a:lstStyle/>
          <a:p>
            <a:pPr marL="0" marR="0" lvl="0" indent="0" algn="l" rtl="0">
              <a:spcBef>
                <a:spcPts val="0"/>
              </a:spcBef>
              <a:spcAft>
                <a:spcPts val="0"/>
              </a:spcAft>
              <a:buNone/>
            </a:pPr>
            <a:endParaRPr sz="1200" dirty="0">
              <a:solidFill>
                <a:schemeClr val="dk1"/>
              </a:solidFill>
              <a:latin typeface="Calibri"/>
              <a:ea typeface="Calibri"/>
              <a:cs typeface="Calibri"/>
              <a:sym typeface="Calibri"/>
            </a:endParaRPr>
          </a:p>
        </p:txBody>
      </p:sp>
      <p:cxnSp>
        <p:nvCxnSpPr>
          <p:cNvPr id="10" name="Connettore 1 16">
            <a:extLst>
              <a:ext uri="{FF2B5EF4-FFF2-40B4-BE49-F238E27FC236}">
                <a16:creationId xmlns:a16="http://schemas.microsoft.com/office/drawing/2014/main" id="{5F16F6B6-1E91-3489-E4CC-1D52BC537752}"/>
              </a:ext>
            </a:extLst>
          </p:cNvPr>
          <p:cNvCxnSpPr>
            <a:cxnSpLocks noGrp="1" noRot="1" noMove="1" noResize="1" noEditPoints="1" noAdjustHandles="1" noChangeArrowheads="1" noChangeShapeType="1"/>
          </p:cNvCxnSpPr>
          <p:nvPr userDrawn="1"/>
        </p:nvCxnSpPr>
        <p:spPr>
          <a:xfrm>
            <a:off x="679398" y="618893"/>
            <a:ext cx="10833203" cy="11674"/>
          </a:xfrm>
          <a:prstGeom prst="line">
            <a:avLst/>
          </a:prstGeom>
          <a:ln w="63500">
            <a:solidFill>
              <a:srgbClr val="FFC000"/>
            </a:solidFill>
          </a:ln>
        </p:spPr>
        <p:style>
          <a:lnRef idx="2">
            <a:schemeClr val="accent1"/>
          </a:lnRef>
          <a:fillRef idx="0">
            <a:schemeClr val="accent1"/>
          </a:fillRef>
          <a:effectRef idx="1">
            <a:schemeClr val="accent1"/>
          </a:effectRef>
          <a:fontRef idx="minor">
            <a:schemeClr val="tx1"/>
          </a:fontRef>
        </p:style>
      </p:cxnSp>
      <p:sp>
        <p:nvSpPr>
          <p:cNvPr id="9" name="Text Placeholder 23">
            <a:extLst>
              <a:ext uri="{FF2B5EF4-FFF2-40B4-BE49-F238E27FC236}">
                <a16:creationId xmlns:a16="http://schemas.microsoft.com/office/drawing/2014/main" id="{336C13BD-0375-A6B3-571C-82D42584B0C6}"/>
              </a:ext>
            </a:extLst>
          </p:cNvPr>
          <p:cNvSpPr>
            <a:spLocks noGrp="1"/>
          </p:cNvSpPr>
          <p:nvPr>
            <p:ph type="body" sz="quarter" idx="13" hasCustomPrompt="1"/>
          </p:nvPr>
        </p:nvSpPr>
        <p:spPr>
          <a:xfrm>
            <a:off x="737713" y="1578790"/>
            <a:ext cx="4674796" cy="4540856"/>
          </a:xfrm>
        </p:spPr>
        <p:txBody>
          <a:bodyPr>
            <a:noAutofit/>
          </a:bodyPr>
          <a:lstStyle>
            <a:lvl1pPr>
              <a:spcBef>
                <a:spcPts val="0"/>
              </a:spcBef>
              <a:defRPr sz="1866" b="0"/>
            </a:lvl1pPr>
          </a:lstStyle>
          <a:p>
            <a:pPr lvl="0"/>
            <a:r>
              <a:rPr lang="it-IT" sz="1866" b="1" i="0" u="none" strike="noStrike" dirty="0">
                <a:solidFill>
                  <a:srgbClr val="074973"/>
                </a:solidFill>
                <a:effectLst/>
                <a:latin typeface="Open Sans ExtraBold" panose="020B0606030504020204" pitchFamily="34" charset="0"/>
                <a:ea typeface="Open Sans ExtraBold" panose="020B0606030504020204" pitchFamily="34" charset="0"/>
                <a:cs typeface="Open Sans ExtraBold" panose="020B0606030504020204" pitchFamily="34" charset="0"/>
              </a:rPr>
              <a:t>The Government calls on </a:t>
            </a:r>
            <a:r>
              <a:rPr lang="it-IT" sz="1866" b="1" i="0" u="none" strike="noStrike" dirty="0" err="1">
                <a:solidFill>
                  <a:srgbClr val="074973"/>
                </a:solidFill>
                <a:effectLst/>
                <a:latin typeface="Open Sans ExtraBold" panose="020B0606030504020204" pitchFamily="34" charset="0"/>
                <a:ea typeface="Open Sans ExtraBold" panose="020B0606030504020204" pitchFamily="34" charset="0"/>
                <a:cs typeface="Open Sans ExtraBold" panose="020B0606030504020204" pitchFamily="34" charset="0"/>
              </a:rPr>
              <a:t>development</a:t>
            </a:r>
            <a:r>
              <a:rPr lang="it-IT" sz="1866" b="1" i="0" u="none" strike="noStrike" dirty="0">
                <a:solidFill>
                  <a:srgbClr val="074973"/>
                </a:solidFill>
                <a:effectLst/>
                <a:latin typeface="Open Sans ExtraBold" panose="020B0606030504020204" pitchFamily="34" charset="0"/>
                <a:ea typeface="Open Sans ExtraBold" panose="020B0606030504020204" pitchFamily="34" charset="0"/>
                <a:cs typeface="Open Sans ExtraBold" panose="020B0606030504020204" pitchFamily="34" charset="0"/>
              </a:rPr>
              <a:t> partners, </a:t>
            </a:r>
            <a:r>
              <a:rPr lang="it-IT" sz="1866" b="1" i="0" u="none" strike="noStrike" dirty="0" err="1">
                <a:solidFill>
                  <a:srgbClr val="074973"/>
                </a:solidFill>
                <a:effectLst/>
                <a:latin typeface="Open Sans ExtraBold" panose="020B0606030504020204" pitchFamily="34" charset="0"/>
                <a:ea typeface="Open Sans ExtraBold" panose="020B0606030504020204" pitchFamily="34" charset="0"/>
                <a:cs typeface="Open Sans ExtraBold" panose="020B0606030504020204" pitchFamily="34" charset="0"/>
              </a:rPr>
              <a:t>philanthropies</a:t>
            </a:r>
            <a:r>
              <a:rPr lang="it-IT" sz="1866" b="1" i="0" u="none" strike="noStrike" dirty="0">
                <a:solidFill>
                  <a:srgbClr val="074973"/>
                </a:solidFill>
                <a:effectLst/>
                <a:latin typeface="Open Sans ExtraBold" panose="020B0606030504020204" pitchFamily="34" charset="0"/>
                <a:ea typeface="Open Sans ExtraBold" panose="020B0606030504020204" pitchFamily="34" charset="0"/>
                <a:cs typeface="Open Sans ExtraBold" panose="020B0606030504020204" pitchFamily="34" charset="0"/>
              </a:rPr>
              <a:t>, the private </a:t>
            </a:r>
            <a:r>
              <a:rPr lang="it-IT" sz="1866" b="1" i="0" u="none" strike="noStrike" dirty="0" err="1">
                <a:solidFill>
                  <a:srgbClr val="074973"/>
                </a:solidFill>
                <a:effectLst/>
                <a:latin typeface="Open Sans ExtraBold" panose="020B0606030504020204" pitchFamily="34" charset="0"/>
                <a:ea typeface="Open Sans ExtraBold" panose="020B0606030504020204" pitchFamily="34" charset="0"/>
                <a:cs typeface="Open Sans ExtraBold" panose="020B0606030504020204" pitchFamily="34" charset="0"/>
              </a:rPr>
              <a:t>sector</a:t>
            </a:r>
            <a:r>
              <a:rPr lang="it-IT" sz="1866" b="1" i="0" u="none" strike="noStrike" dirty="0">
                <a:solidFill>
                  <a:srgbClr val="074973"/>
                </a:solidFill>
                <a:effectLst/>
                <a:latin typeface="Open Sans ExtraBold" panose="020B0606030504020204" pitchFamily="34" charset="0"/>
                <a:ea typeface="Open Sans ExtraBold" panose="020B0606030504020204" pitchFamily="34" charset="0"/>
                <a:cs typeface="Open Sans ExtraBold" panose="020B0606030504020204" pitchFamily="34" charset="0"/>
              </a:rPr>
              <a:t>, and </a:t>
            </a:r>
            <a:r>
              <a:rPr lang="it-IT" sz="1866" b="1" i="0" u="none" strike="noStrike" dirty="0" err="1">
                <a:solidFill>
                  <a:srgbClr val="074973"/>
                </a:solidFill>
                <a:effectLst/>
                <a:latin typeface="Open Sans ExtraBold" panose="020B0606030504020204" pitchFamily="34" charset="0"/>
                <a:ea typeface="Open Sans ExtraBold" panose="020B0606030504020204" pitchFamily="34" charset="0"/>
                <a:cs typeface="Open Sans ExtraBold" panose="020B0606030504020204" pitchFamily="34" charset="0"/>
              </a:rPr>
              <a:t>civil</a:t>
            </a:r>
            <a:r>
              <a:rPr lang="it-IT" sz="1866" b="1" i="0" u="none" strike="noStrike" dirty="0">
                <a:solidFill>
                  <a:srgbClr val="074973"/>
                </a:solidFill>
                <a:effectLst/>
                <a:latin typeface="Open Sans ExtraBold" panose="020B0606030504020204" pitchFamily="34" charset="0"/>
                <a:ea typeface="Open Sans ExtraBold" panose="020B0606030504020204" pitchFamily="34" charset="0"/>
                <a:cs typeface="Open Sans ExtraBold" panose="020B0606030504020204" pitchFamily="34" charset="0"/>
              </a:rPr>
              <a:t> society to join </a:t>
            </a:r>
            <a:r>
              <a:rPr lang="it-IT" sz="1866" b="1" i="0" u="none" strike="noStrike" dirty="0" err="1">
                <a:solidFill>
                  <a:srgbClr val="074973"/>
                </a:solidFill>
                <a:effectLst/>
                <a:latin typeface="Open Sans ExtraBold" panose="020B0606030504020204" pitchFamily="34" charset="0"/>
                <a:ea typeface="Open Sans ExtraBold" panose="020B0606030504020204" pitchFamily="34" charset="0"/>
                <a:cs typeface="Open Sans ExtraBold" panose="020B0606030504020204" pitchFamily="34" charset="0"/>
              </a:rPr>
              <a:t>this</a:t>
            </a:r>
            <a:r>
              <a:rPr lang="it-IT" sz="1866" b="1" i="0" u="none" strike="noStrike" dirty="0">
                <a:solidFill>
                  <a:srgbClr val="074973"/>
                </a:solidFill>
                <a:effectLst/>
                <a:latin typeface="Open Sans ExtraBold" panose="020B0606030504020204" pitchFamily="34" charset="0"/>
                <a:ea typeface="Open Sans ExtraBold" panose="020B0606030504020204" pitchFamily="34" charset="0"/>
                <a:cs typeface="Open Sans ExtraBold" panose="020B0606030504020204" pitchFamily="34" charset="0"/>
              </a:rPr>
              <a:t> </a:t>
            </a:r>
            <a:r>
              <a:rPr lang="it-IT" sz="1866" b="1" i="0" u="none" strike="noStrike" dirty="0" err="1">
                <a:solidFill>
                  <a:srgbClr val="074973"/>
                </a:solidFill>
                <a:effectLst/>
                <a:latin typeface="Open Sans ExtraBold" panose="020B0606030504020204" pitchFamily="34" charset="0"/>
                <a:ea typeface="Open Sans ExtraBold" panose="020B0606030504020204" pitchFamily="34" charset="0"/>
                <a:cs typeface="Open Sans ExtraBold" panose="020B0606030504020204" pitchFamily="34" charset="0"/>
              </a:rPr>
              <a:t>transformative</a:t>
            </a:r>
            <a:r>
              <a:rPr lang="it-IT" sz="1866" b="1" i="0" u="none" strike="noStrike" dirty="0">
                <a:solidFill>
                  <a:srgbClr val="074973"/>
                </a:solidFill>
                <a:effectLst/>
                <a:latin typeface="Open Sans ExtraBold" panose="020B0606030504020204" pitchFamily="34" charset="0"/>
                <a:ea typeface="Open Sans ExtraBold" panose="020B0606030504020204" pitchFamily="34" charset="0"/>
                <a:cs typeface="Open Sans ExtraBold" panose="020B0606030504020204" pitchFamily="34" charset="0"/>
              </a:rPr>
              <a:t> </a:t>
            </a:r>
            <a:r>
              <a:rPr lang="it-IT" sz="1866" b="1" i="0" u="none" strike="noStrike" dirty="0" err="1">
                <a:solidFill>
                  <a:srgbClr val="074973"/>
                </a:solidFill>
                <a:effectLst/>
                <a:latin typeface="Open Sans ExtraBold" panose="020B0606030504020204" pitchFamily="34" charset="0"/>
                <a:ea typeface="Open Sans ExtraBold" panose="020B0606030504020204" pitchFamily="34" charset="0"/>
                <a:cs typeface="Open Sans ExtraBold" panose="020B0606030504020204" pitchFamily="34" charset="0"/>
              </a:rPr>
              <a:t>journey</a:t>
            </a:r>
            <a:r>
              <a:rPr lang="it-IT" sz="1866" b="1" i="0" u="none" strike="noStrike" dirty="0">
                <a:solidFill>
                  <a:srgbClr val="074973"/>
                </a:solidFill>
                <a:effectLst/>
                <a:latin typeface="Open Sans ExtraBold" panose="020B0606030504020204" pitchFamily="34" charset="0"/>
                <a:ea typeface="Open Sans ExtraBold" panose="020B0606030504020204" pitchFamily="34" charset="0"/>
                <a:cs typeface="Open Sans ExtraBold" panose="020B0606030504020204" pitchFamily="34" charset="0"/>
              </a:rPr>
              <a:t> by </a:t>
            </a:r>
            <a:r>
              <a:rPr lang="it-IT" sz="1866" b="1" i="0" u="none" strike="noStrike" dirty="0" err="1">
                <a:solidFill>
                  <a:srgbClr val="074973"/>
                </a:solidFill>
                <a:effectLst/>
                <a:latin typeface="Open Sans ExtraBold" panose="020B0606030504020204" pitchFamily="34" charset="0"/>
                <a:ea typeface="Open Sans ExtraBold" panose="020B0606030504020204" pitchFamily="34" charset="0"/>
                <a:cs typeface="Open Sans ExtraBold" panose="020B0606030504020204" pitchFamily="34" charset="0"/>
              </a:rPr>
              <a:t>mobilizing</a:t>
            </a:r>
            <a:r>
              <a:rPr lang="it-IT" sz="1866" b="1" i="0" u="none" strike="noStrike" dirty="0">
                <a:solidFill>
                  <a:srgbClr val="074973"/>
                </a:solidFill>
                <a:effectLst/>
                <a:latin typeface="Open Sans ExtraBold" panose="020B0606030504020204" pitchFamily="34" charset="0"/>
                <a:ea typeface="Open Sans ExtraBold" panose="020B0606030504020204" pitchFamily="34" charset="0"/>
                <a:cs typeface="Open Sans ExtraBold" panose="020B0606030504020204" pitchFamily="34" charset="0"/>
              </a:rPr>
              <a:t> </a:t>
            </a:r>
            <a:r>
              <a:rPr lang="it-IT" sz="1866" b="1" i="0" u="none" strike="noStrike" dirty="0" err="1">
                <a:solidFill>
                  <a:srgbClr val="074973"/>
                </a:solidFill>
                <a:effectLst/>
                <a:latin typeface="Open Sans ExtraBold" panose="020B0606030504020204" pitchFamily="34" charset="0"/>
                <a:ea typeface="Open Sans ExtraBold" panose="020B0606030504020204" pitchFamily="34" charset="0"/>
                <a:cs typeface="Open Sans ExtraBold" panose="020B0606030504020204" pitchFamily="34" charset="0"/>
              </a:rPr>
              <a:t>resources</a:t>
            </a:r>
            <a:r>
              <a:rPr lang="it-IT" sz="1866" b="1" i="0" u="none" strike="noStrike" dirty="0">
                <a:solidFill>
                  <a:srgbClr val="074973"/>
                </a:solidFill>
                <a:effectLst/>
                <a:latin typeface="Open Sans ExtraBold" panose="020B0606030504020204" pitchFamily="34" charset="0"/>
                <a:ea typeface="Open Sans ExtraBold" panose="020B0606030504020204" pitchFamily="34" charset="0"/>
                <a:cs typeface="Open Sans ExtraBold" panose="020B0606030504020204" pitchFamily="34" charset="0"/>
              </a:rPr>
              <a:t> and expertise </a:t>
            </a:r>
            <a:r>
              <a:rPr lang="it-IT" sz="1866" b="0" i="0" u="none" strike="noStrike" dirty="0" err="1">
                <a:solidFill>
                  <a:srgbClr val="074973"/>
                </a:solidFill>
                <a:effectLst/>
                <a:latin typeface="Open Sans Light" panose="020B0606030504020204" pitchFamily="34" charset="0"/>
                <a:ea typeface="Open Sans Light" panose="020B0606030504020204" pitchFamily="34" charset="0"/>
                <a:cs typeface="Open Sans Light" panose="020B0606030504020204" pitchFamily="34" charset="0"/>
              </a:rPr>
              <a:t>as</a:t>
            </a:r>
            <a:r>
              <a:rPr lang="it-IT" sz="1866" b="0" i="0" u="none" strike="noStrike" dirty="0">
                <a:solidFill>
                  <a:srgbClr val="074973"/>
                </a:solidFill>
                <a:effectLst/>
                <a:latin typeface="Open Sans Light" panose="020B0606030504020204" pitchFamily="34" charset="0"/>
                <a:ea typeface="Open Sans Light" panose="020B0606030504020204" pitchFamily="34" charset="0"/>
                <a:cs typeface="Open Sans Light" panose="020B0606030504020204" pitchFamily="34" charset="0"/>
              </a:rPr>
              <a:t> the </a:t>
            </a:r>
            <a:r>
              <a:rPr lang="it-IT" sz="1866" b="0" i="0" u="none" strike="noStrike" dirty="0" err="1">
                <a:solidFill>
                  <a:srgbClr val="074973"/>
                </a:solidFill>
                <a:effectLst/>
                <a:latin typeface="Open Sans Light" panose="020B0606030504020204" pitchFamily="34" charset="0"/>
                <a:ea typeface="Open Sans Light" panose="020B0606030504020204" pitchFamily="34" charset="0"/>
                <a:cs typeface="Open Sans Light" panose="020B0606030504020204" pitchFamily="34" charset="0"/>
              </a:rPr>
              <a:t>Democratic</a:t>
            </a:r>
            <a:r>
              <a:rPr lang="it-IT" sz="1866" b="0" i="0" u="none" strike="noStrike" dirty="0">
                <a:solidFill>
                  <a:srgbClr val="074973"/>
                </a:solidFill>
                <a:effectLst/>
                <a:latin typeface="Open Sans Light" panose="020B0606030504020204" pitchFamily="34" charset="0"/>
                <a:ea typeface="Open Sans Light" panose="020B0606030504020204" pitchFamily="34" charset="0"/>
                <a:cs typeface="Open Sans Light" panose="020B0606030504020204" pitchFamily="34" charset="0"/>
              </a:rPr>
              <a:t> Republic of Congo </a:t>
            </a:r>
            <a:r>
              <a:rPr lang="it-IT" sz="1866" b="0" i="0" u="none" strike="noStrike" dirty="0" err="1">
                <a:solidFill>
                  <a:srgbClr val="074973"/>
                </a:solidFill>
                <a:effectLst/>
                <a:latin typeface="Open Sans Light" panose="020B0606030504020204" pitchFamily="34" charset="0"/>
                <a:ea typeface="Open Sans Light" panose="020B0606030504020204" pitchFamily="34" charset="0"/>
                <a:cs typeface="Open Sans Light" panose="020B0606030504020204" pitchFamily="34" charset="0"/>
              </a:rPr>
              <a:t>embarks</a:t>
            </a:r>
            <a:r>
              <a:rPr lang="it-IT" sz="1866" b="0" i="0" u="none" strike="noStrike" dirty="0">
                <a:solidFill>
                  <a:srgbClr val="074973"/>
                </a:solidFill>
                <a:effectLst/>
                <a:latin typeface="Open Sans Light" panose="020B0606030504020204" pitchFamily="34" charset="0"/>
                <a:ea typeface="Open Sans Light" panose="020B0606030504020204" pitchFamily="34" charset="0"/>
                <a:cs typeface="Open Sans Light" panose="020B0606030504020204" pitchFamily="34" charset="0"/>
              </a:rPr>
              <a:t> on </a:t>
            </a:r>
            <a:r>
              <a:rPr lang="it-IT" sz="1866" b="0" i="0" u="none" strike="noStrike" dirty="0" err="1">
                <a:solidFill>
                  <a:srgbClr val="074973"/>
                </a:solidFill>
                <a:effectLst/>
                <a:latin typeface="Open Sans Light" panose="020B0606030504020204" pitchFamily="34" charset="0"/>
                <a:ea typeface="Open Sans Light" panose="020B0606030504020204" pitchFamily="34" charset="0"/>
                <a:cs typeface="Open Sans Light" panose="020B0606030504020204" pitchFamily="34" charset="0"/>
              </a:rPr>
              <a:t>this</a:t>
            </a:r>
            <a:r>
              <a:rPr lang="it-IT" sz="1866" b="0" i="0" u="none" strike="noStrike" dirty="0">
                <a:solidFill>
                  <a:srgbClr val="074973"/>
                </a:solidFill>
                <a:effectLst/>
                <a:latin typeface="Open Sans Light" panose="020B0606030504020204" pitchFamily="34" charset="0"/>
                <a:ea typeface="Open Sans Light" panose="020B0606030504020204" pitchFamily="34" charset="0"/>
                <a:cs typeface="Open Sans Light" panose="020B0606030504020204" pitchFamily="34" charset="0"/>
              </a:rPr>
              <a:t> </a:t>
            </a:r>
            <a:r>
              <a:rPr lang="it-IT" sz="1866" b="0" i="0" u="none" strike="noStrike" dirty="0" err="1">
                <a:solidFill>
                  <a:srgbClr val="074973"/>
                </a:solidFill>
                <a:effectLst/>
                <a:latin typeface="Open Sans Light" panose="020B0606030504020204" pitchFamily="34" charset="0"/>
                <a:ea typeface="Open Sans Light" panose="020B0606030504020204" pitchFamily="34" charset="0"/>
                <a:cs typeface="Open Sans Light" panose="020B0606030504020204" pitchFamily="34" charset="0"/>
              </a:rPr>
              <a:t>journey</a:t>
            </a:r>
            <a:r>
              <a:rPr lang="it-IT" sz="1866" b="0" i="0" u="none" strike="noStrike" dirty="0">
                <a:solidFill>
                  <a:srgbClr val="074973"/>
                </a:solidFill>
                <a:effectLst/>
                <a:latin typeface="Open Sans Light" panose="020B0606030504020204" pitchFamily="34" charset="0"/>
                <a:ea typeface="Open Sans Light" panose="020B0606030504020204" pitchFamily="34" charset="0"/>
                <a:cs typeface="Open Sans Light" panose="020B0606030504020204" pitchFamily="34" charset="0"/>
              </a:rPr>
              <a:t> to accelerate the pace of access </a:t>
            </a:r>
            <a:r>
              <a:rPr lang="it-IT" sz="1866" b="0" i="0" u="none" strike="noStrike" dirty="0" err="1">
                <a:solidFill>
                  <a:srgbClr val="074973"/>
                </a:solidFill>
                <a:effectLst/>
                <a:latin typeface="Open Sans Light" panose="020B0606030504020204" pitchFamily="34" charset="0"/>
                <a:ea typeface="Open Sans Light" panose="020B0606030504020204" pitchFamily="34" charset="0"/>
                <a:cs typeface="Open Sans Light" panose="020B0606030504020204" pitchFamily="34" charset="0"/>
              </a:rPr>
              <a:t>towards</a:t>
            </a:r>
            <a:r>
              <a:rPr lang="it-IT" sz="1866" b="0" i="0" u="none" strike="noStrike" dirty="0">
                <a:solidFill>
                  <a:srgbClr val="074973"/>
                </a:solidFill>
                <a:effectLst/>
                <a:latin typeface="Open Sans Light" panose="020B0606030504020204" pitchFamily="34" charset="0"/>
                <a:ea typeface="Open Sans Light" panose="020B0606030504020204" pitchFamily="34" charset="0"/>
                <a:cs typeface="Open Sans Light" panose="020B0606030504020204" pitchFamily="34" charset="0"/>
              </a:rPr>
              <a:t> provisioning of </a:t>
            </a:r>
            <a:r>
              <a:rPr lang="it-IT" sz="1866" b="0" i="0" u="none" strike="noStrike" dirty="0" err="1">
                <a:solidFill>
                  <a:srgbClr val="074973"/>
                </a:solidFill>
                <a:effectLst/>
                <a:latin typeface="Open Sans Light" panose="020B0606030504020204" pitchFamily="34" charset="0"/>
                <a:ea typeface="Open Sans Light" panose="020B0606030504020204" pitchFamily="34" charset="0"/>
                <a:cs typeface="Open Sans Light" panose="020B0606030504020204" pitchFamily="34" charset="0"/>
              </a:rPr>
              <a:t>affordable</a:t>
            </a:r>
            <a:r>
              <a:rPr lang="it-IT" sz="1866" b="0" i="0" u="none" strike="noStrike" dirty="0">
                <a:solidFill>
                  <a:srgbClr val="074973"/>
                </a:solidFill>
                <a:effectLst/>
                <a:latin typeface="Open Sans Light" panose="020B0606030504020204" pitchFamily="34" charset="0"/>
                <a:ea typeface="Open Sans Light" panose="020B0606030504020204" pitchFamily="34" charset="0"/>
                <a:cs typeface="Open Sans Light" panose="020B0606030504020204" pitchFamily="34" charset="0"/>
              </a:rPr>
              <a:t>, </a:t>
            </a:r>
            <a:r>
              <a:rPr lang="it-IT" sz="1866" b="0" i="0" u="none" strike="noStrike" dirty="0" err="1">
                <a:solidFill>
                  <a:srgbClr val="074973"/>
                </a:solidFill>
                <a:effectLst/>
                <a:latin typeface="Open Sans Light" panose="020B0606030504020204" pitchFamily="34" charset="0"/>
                <a:ea typeface="Open Sans Light" panose="020B0606030504020204" pitchFamily="34" charset="0"/>
                <a:cs typeface="Open Sans Light" panose="020B0606030504020204" pitchFamily="34" charset="0"/>
              </a:rPr>
              <a:t>reliable</a:t>
            </a:r>
            <a:r>
              <a:rPr lang="it-IT" sz="1866" b="0" i="0" u="none" strike="noStrike" dirty="0">
                <a:solidFill>
                  <a:srgbClr val="074973"/>
                </a:solidFill>
                <a:effectLst/>
                <a:latin typeface="Open Sans Light" panose="020B0606030504020204" pitchFamily="34" charset="0"/>
                <a:ea typeface="Open Sans Light" panose="020B0606030504020204" pitchFamily="34" charset="0"/>
                <a:cs typeface="Open Sans Light" panose="020B0606030504020204" pitchFamily="34" charset="0"/>
              </a:rPr>
              <a:t>, inclusive, </a:t>
            </a:r>
            <a:r>
              <a:rPr lang="it-IT" sz="1866" b="0" i="0" u="none" strike="noStrike" dirty="0" err="1">
                <a:solidFill>
                  <a:srgbClr val="074973"/>
                </a:solidFill>
                <a:effectLst/>
                <a:latin typeface="Open Sans Light" panose="020B0606030504020204" pitchFamily="34" charset="0"/>
                <a:ea typeface="Open Sans Light" panose="020B0606030504020204" pitchFamily="34" charset="0"/>
                <a:cs typeface="Open Sans Light" panose="020B0606030504020204" pitchFamily="34" charset="0"/>
              </a:rPr>
              <a:t>sustainable</a:t>
            </a:r>
            <a:r>
              <a:rPr lang="it-IT" sz="1866" b="0" i="0" u="none" strike="noStrike" dirty="0">
                <a:solidFill>
                  <a:srgbClr val="074973"/>
                </a:solidFill>
                <a:effectLst/>
                <a:latin typeface="Open Sans Light" panose="020B0606030504020204" pitchFamily="34" charset="0"/>
                <a:ea typeface="Open Sans Light" panose="020B0606030504020204" pitchFamily="34" charset="0"/>
                <a:cs typeface="Open Sans Light" panose="020B0606030504020204" pitchFamily="34" charset="0"/>
              </a:rPr>
              <a:t> and </a:t>
            </a:r>
            <a:r>
              <a:rPr lang="it-IT" sz="1866" b="0" i="0" u="none" strike="noStrike" dirty="0" err="1">
                <a:solidFill>
                  <a:srgbClr val="074973"/>
                </a:solidFill>
                <a:effectLst/>
                <a:latin typeface="Open Sans Light" panose="020B0606030504020204" pitchFamily="34" charset="0"/>
                <a:ea typeface="Open Sans Light" panose="020B0606030504020204" pitchFamily="34" charset="0"/>
                <a:cs typeface="Open Sans Light" panose="020B0606030504020204" pitchFamily="34" charset="0"/>
              </a:rPr>
              <a:t>clean</a:t>
            </a:r>
            <a:r>
              <a:rPr lang="it-IT" sz="1866" b="0" i="0" u="none" strike="noStrike" dirty="0">
                <a:solidFill>
                  <a:srgbClr val="074973"/>
                </a:solidFill>
                <a:effectLst/>
                <a:latin typeface="Open Sans Light" panose="020B0606030504020204" pitchFamily="34" charset="0"/>
                <a:ea typeface="Open Sans Light" panose="020B0606030504020204" pitchFamily="34" charset="0"/>
                <a:cs typeface="Open Sans Light" panose="020B0606030504020204" pitchFamily="34" charset="0"/>
              </a:rPr>
              <a:t> energy </a:t>
            </a:r>
            <a:r>
              <a:rPr lang="it-IT" sz="1866" b="0" i="0" u="none" strike="noStrike" dirty="0" err="1">
                <a:solidFill>
                  <a:srgbClr val="074973"/>
                </a:solidFill>
                <a:effectLst/>
                <a:latin typeface="Open Sans Light" panose="020B0606030504020204" pitchFamily="34" charset="0"/>
                <a:ea typeface="Open Sans Light" panose="020B0606030504020204" pitchFamily="34" charset="0"/>
                <a:cs typeface="Open Sans Light" panose="020B0606030504020204" pitchFamily="34" charset="0"/>
              </a:rPr>
              <a:t>that</a:t>
            </a:r>
            <a:r>
              <a:rPr lang="it-IT" sz="1866" b="0" i="0" u="none" strike="noStrike" dirty="0">
                <a:solidFill>
                  <a:srgbClr val="074973"/>
                </a:solidFill>
                <a:effectLst/>
                <a:latin typeface="Open Sans Light" panose="020B0606030504020204" pitchFamily="34" charset="0"/>
                <a:ea typeface="Open Sans Light" panose="020B0606030504020204" pitchFamily="34" charset="0"/>
                <a:cs typeface="Open Sans Light" panose="020B0606030504020204" pitchFamily="34" charset="0"/>
              </a:rPr>
              <a:t> </a:t>
            </a:r>
            <a:r>
              <a:rPr lang="it-IT" sz="1866" b="0" i="0" u="none" strike="noStrike" dirty="0" err="1">
                <a:solidFill>
                  <a:srgbClr val="074973"/>
                </a:solidFill>
                <a:effectLst/>
                <a:latin typeface="Open Sans Light" panose="020B0606030504020204" pitchFamily="34" charset="0"/>
                <a:ea typeface="Open Sans Light" panose="020B0606030504020204" pitchFamily="34" charset="0"/>
                <a:cs typeface="Open Sans Light" panose="020B0606030504020204" pitchFamily="34" charset="0"/>
              </a:rPr>
              <a:t>will</a:t>
            </a:r>
            <a:r>
              <a:rPr lang="it-IT" sz="1866" b="0" i="0" u="none" strike="noStrike" dirty="0">
                <a:solidFill>
                  <a:srgbClr val="074973"/>
                </a:solidFill>
                <a:effectLst/>
                <a:latin typeface="Open Sans Light" panose="020B0606030504020204" pitchFamily="34" charset="0"/>
                <a:ea typeface="Open Sans Light" panose="020B0606030504020204" pitchFamily="34" charset="0"/>
                <a:cs typeface="Open Sans Light" panose="020B0606030504020204" pitchFamily="34" charset="0"/>
              </a:rPr>
              <a:t> help </a:t>
            </a:r>
            <a:r>
              <a:rPr lang="it-IT" sz="1866" b="0" i="0" u="none" strike="noStrike" dirty="0" err="1">
                <a:solidFill>
                  <a:srgbClr val="074973"/>
                </a:solidFill>
                <a:effectLst/>
                <a:latin typeface="Open Sans Light" panose="020B0606030504020204" pitchFamily="34" charset="0"/>
                <a:ea typeface="Open Sans Light" panose="020B0606030504020204" pitchFamily="34" charset="0"/>
                <a:cs typeface="Open Sans Light" panose="020B0606030504020204" pitchFamily="34" charset="0"/>
              </a:rPr>
              <a:t>creating</a:t>
            </a:r>
            <a:r>
              <a:rPr lang="it-IT" sz="1866" b="0" i="0" u="none" strike="noStrike" dirty="0">
                <a:solidFill>
                  <a:srgbClr val="074973"/>
                </a:solidFill>
                <a:effectLst/>
                <a:latin typeface="Open Sans Light" panose="020B0606030504020204" pitchFamily="34" charset="0"/>
                <a:ea typeface="Open Sans Light" panose="020B0606030504020204" pitchFamily="34" charset="0"/>
                <a:cs typeface="Open Sans Light" panose="020B0606030504020204" pitchFamily="34" charset="0"/>
              </a:rPr>
              <a:t> jobs and </a:t>
            </a:r>
            <a:r>
              <a:rPr lang="it-IT" sz="1866" b="0" i="0" u="none" strike="noStrike" dirty="0" err="1">
                <a:solidFill>
                  <a:srgbClr val="074973"/>
                </a:solidFill>
                <a:effectLst/>
                <a:latin typeface="Open Sans Light" panose="020B0606030504020204" pitchFamily="34" charset="0"/>
                <a:ea typeface="Open Sans Light" panose="020B0606030504020204" pitchFamily="34" charset="0"/>
                <a:cs typeface="Open Sans Light" panose="020B0606030504020204" pitchFamily="34" charset="0"/>
              </a:rPr>
              <a:t>income</a:t>
            </a:r>
            <a:r>
              <a:rPr lang="it-IT" sz="1866" b="0" i="0" u="none" strike="noStrike" dirty="0">
                <a:solidFill>
                  <a:srgbClr val="074973"/>
                </a:solidFill>
                <a:effectLst/>
                <a:latin typeface="Open Sans Light" panose="020B0606030504020204" pitchFamily="34" charset="0"/>
                <a:ea typeface="Open Sans Light" panose="020B0606030504020204" pitchFamily="34" charset="0"/>
                <a:cs typeface="Open Sans Light" panose="020B0606030504020204" pitchFamily="34" charset="0"/>
              </a:rPr>
              <a:t> </a:t>
            </a:r>
            <a:r>
              <a:rPr lang="it-IT" sz="1866" b="0" i="0" u="none" strike="noStrike" dirty="0" err="1">
                <a:solidFill>
                  <a:srgbClr val="074973"/>
                </a:solidFill>
                <a:effectLst/>
                <a:latin typeface="Open Sans Light" panose="020B0606030504020204" pitchFamily="34" charset="0"/>
                <a:ea typeface="Open Sans Light" panose="020B0606030504020204" pitchFamily="34" charset="0"/>
                <a:cs typeface="Open Sans Light" panose="020B0606030504020204" pitchFamily="34" charset="0"/>
              </a:rPr>
              <a:t>opportunities</a:t>
            </a:r>
            <a:r>
              <a:rPr lang="it-IT" sz="1866" b="0" i="0" u="none" strike="noStrike" dirty="0">
                <a:solidFill>
                  <a:srgbClr val="074973"/>
                </a:solidFill>
                <a:effectLst/>
                <a:latin typeface="Open Sans Light" panose="020B0606030504020204" pitchFamily="34" charset="0"/>
                <a:ea typeface="Open Sans Light" panose="020B0606030504020204" pitchFamily="34" charset="0"/>
                <a:cs typeface="Open Sans Light" panose="020B0606030504020204" pitchFamily="34" charset="0"/>
              </a:rPr>
              <a:t> for </a:t>
            </a:r>
            <a:r>
              <a:rPr lang="it-IT" sz="1866" b="0" i="0" u="none" strike="noStrike" dirty="0" err="1">
                <a:solidFill>
                  <a:srgbClr val="074973"/>
                </a:solidFill>
                <a:effectLst/>
                <a:latin typeface="Open Sans Light" panose="020B0606030504020204" pitchFamily="34" charset="0"/>
                <a:ea typeface="Open Sans Light" panose="020B0606030504020204" pitchFamily="34" charset="0"/>
                <a:cs typeface="Open Sans Light" panose="020B0606030504020204" pitchFamily="34" charset="0"/>
              </a:rPr>
              <a:t>millions</a:t>
            </a:r>
            <a:r>
              <a:rPr lang="it-IT" sz="1866" b="0" i="0" u="none" strike="noStrike" dirty="0">
                <a:solidFill>
                  <a:srgbClr val="074973"/>
                </a:solidFill>
                <a:effectLst/>
                <a:latin typeface="Open Sans Light" panose="020B0606030504020204" pitchFamily="34" charset="0"/>
                <a:ea typeface="Open Sans Light" panose="020B0606030504020204" pitchFamily="34" charset="0"/>
                <a:cs typeface="Open Sans Light" panose="020B0606030504020204" pitchFamily="34" charset="0"/>
              </a:rPr>
              <a:t> of Congolese and </a:t>
            </a:r>
            <a:r>
              <a:rPr lang="it-IT" sz="1866" b="0" i="0" u="none" strike="noStrike" dirty="0" err="1">
                <a:solidFill>
                  <a:srgbClr val="074973"/>
                </a:solidFill>
                <a:effectLst/>
                <a:latin typeface="Open Sans Light" panose="020B0606030504020204" pitchFamily="34" charset="0"/>
                <a:ea typeface="Open Sans Light" panose="020B0606030504020204" pitchFamily="34" charset="0"/>
                <a:cs typeface="Open Sans Light" panose="020B0606030504020204" pitchFamily="34" charset="0"/>
              </a:rPr>
              <a:t>contribute</a:t>
            </a:r>
            <a:r>
              <a:rPr lang="it-IT" sz="1866" b="0" i="0" u="none" strike="noStrike" dirty="0">
                <a:solidFill>
                  <a:srgbClr val="074973"/>
                </a:solidFill>
                <a:effectLst/>
                <a:latin typeface="Open Sans Light" panose="020B0606030504020204" pitchFamily="34" charset="0"/>
                <a:ea typeface="Open Sans Light" panose="020B0606030504020204" pitchFamily="34" charset="0"/>
                <a:cs typeface="Open Sans Light" panose="020B0606030504020204" pitchFamily="34" charset="0"/>
              </a:rPr>
              <a:t> to </a:t>
            </a:r>
            <a:r>
              <a:rPr lang="it-IT" sz="1866" b="0" i="0" u="none" strike="noStrike" dirty="0" err="1">
                <a:solidFill>
                  <a:srgbClr val="074973"/>
                </a:solidFill>
                <a:effectLst/>
                <a:latin typeface="Open Sans Light" panose="020B0606030504020204" pitchFamily="34" charset="0"/>
                <a:ea typeface="Open Sans Light" panose="020B0606030504020204" pitchFamily="34" charset="0"/>
                <a:cs typeface="Open Sans Light" panose="020B0606030504020204" pitchFamily="34" charset="0"/>
              </a:rPr>
              <a:t>economic</a:t>
            </a:r>
            <a:r>
              <a:rPr lang="it-IT" sz="1866" b="0" i="0" u="none" strike="noStrike" dirty="0">
                <a:solidFill>
                  <a:srgbClr val="074973"/>
                </a:solidFill>
                <a:effectLst/>
                <a:latin typeface="Open Sans Light" panose="020B0606030504020204" pitchFamily="34" charset="0"/>
                <a:ea typeface="Open Sans Light" panose="020B0606030504020204" pitchFamily="34" charset="0"/>
                <a:cs typeface="Open Sans Light" panose="020B0606030504020204" pitchFamily="34" charset="0"/>
              </a:rPr>
              <a:t> </a:t>
            </a:r>
            <a:r>
              <a:rPr lang="it-IT" sz="1866" b="0" i="0" u="none" strike="noStrike" dirty="0" err="1">
                <a:solidFill>
                  <a:srgbClr val="074973"/>
                </a:solidFill>
                <a:effectLst/>
                <a:latin typeface="Open Sans Light" panose="020B0606030504020204" pitchFamily="34" charset="0"/>
                <a:ea typeface="Open Sans Light" panose="020B0606030504020204" pitchFamily="34" charset="0"/>
                <a:cs typeface="Open Sans Light" panose="020B0606030504020204" pitchFamily="34" charset="0"/>
              </a:rPr>
              <a:t>growth</a:t>
            </a:r>
            <a:r>
              <a:rPr lang="it-IT" sz="1866" b="0" i="0" u="none" strike="noStrike" dirty="0">
                <a:solidFill>
                  <a:srgbClr val="074973"/>
                </a:solidFill>
                <a:effectLst/>
                <a:latin typeface="Open Sans Light" panose="020B0606030504020204" pitchFamily="34" charset="0"/>
                <a:ea typeface="Open Sans Light" panose="020B0606030504020204" pitchFamily="34" charset="0"/>
                <a:cs typeface="Open Sans Light" panose="020B0606030504020204" pitchFamily="34" charset="0"/>
              </a:rPr>
              <a:t> and </a:t>
            </a:r>
            <a:r>
              <a:rPr lang="it-IT" sz="1866" b="0" i="0" u="none" strike="noStrike" dirty="0" err="1">
                <a:solidFill>
                  <a:srgbClr val="074973"/>
                </a:solidFill>
                <a:effectLst/>
                <a:latin typeface="Open Sans Light" panose="020B0606030504020204" pitchFamily="34" charset="0"/>
                <a:ea typeface="Open Sans Light" panose="020B0606030504020204" pitchFamily="34" charset="0"/>
                <a:cs typeface="Open Sans Light" panose="020B0606030504020204" pitchFamily="34" charset="0"/>
              </a:rPr>
              <a:t>development</a:t>
            </a:r>
            <a:r>
              <a:rPr lang="it-IT" sz="1866" b="0" i="0" u="none" strike="noStrike" dirty="0">
                <a:solidFill>
                  <a:srgbClr val="074973"/>
                </a:solidFill>
                <a:effectLst/>
                <a:latin typeface="Open Sans Light" panose="020B0606030504020204" pitchFamily="34" charset="0"/>
                <a:ea typeface="Open Sans Light" panose="020B0606030504020204" pitchFamily="34" charset="0"/>
                <a:cs typeface="Open Sans Light" panose="020B0606030504020204" pitchFamily="34" charset="0"/>
              </a:rPr>
              <a:t> of the country and the </a:t>
            </a:r>
            <a:r>
              <a:rPr lang="it-IT" sz="1866" b="0" i="0" u="none" strike="noStrike" dirty="0" err="1">
                <a:solidFill>
                  <a:srgbClr val="074973"/>
                </a:solidFill>
                <a:effectLst/>
                <a:latin typeface="Open Sans Light" panose="020B0606030504020204" pitchFamily="34" charset="0"/>
                <a:ea typeface="Open Sans Light" panose="020B0606030504020204" pitchFamily="34" charset="0"/>
                <a:cs typeface="Open Sans Light" panose="020B0606030504020204" pitchFamily="34" charset="0"/>
              </a:rPr>
              <a:t>region</a:t>
            </a:r>
            <a:r>
              <a:rPr lang="it-IT" sz="1866" b="0" i="0" u="none" strike="noStrike" dirty="0">
                <a:solidFill>
                  <a:srgbClr val="074973"/>
                </a:solidFill>
                <a:effectLst/>
                <a:latin typeface="Open Sans Light" panose="020B0606030504020204" pitchFamily="34" charset="0"/>
                <a:ea typeface="Open Sans Light" panose="020B0606030504020204" pitchFamily="34" charset="0"/>
                <a:cs typeface="Open Sans Light" panose="020B0606030504020204" pitchFamily="34" charset="0"/>
              </a:rPr>
              <a:t>.</a:t>
            </a:r>
            <a:endParaRPr lang="en-US" sz="1866" kern="1200" dirty="0">
              <a:solidFill>
                <a:srgbClr val="074973"/>
              </a:solidFill>
              <a:effectLst/>
              <a:latin typeface="Open Sans Light" panose="020B0606030504020204" pitchFamily="34" charset="0"/>
              <a:ea typeface="Open Sans Light" panose="020B0606030504020204" pitchFamily="34" charset="0"/>
              <a:cs typeface="Open Sans Light" panose="020B0606030504020204" pitchFamily="34" charset="0"/>
            </a:endParaRPr>
          </a:p>
        </p:txBody>
      </p:sp>
    </p:spTree>
    <p:extLst>
      <p:ext uri="{BB962C8B-B14F-4D97-AF65-F5344CB8AC3E}">
        <p14:creationId xmlns:p14="http://schemas.microsoft.com/office/powerpoint/2010/main" val="34736429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01A198A-698E-9FD8-379D-4A6A1D73BB10}"/>
              </a:ext>
            </a:extLst>
          </p:cNvPr>
          <p:cNvSpPr>
            <a:spLocks noGrp="1"/>
          </p:cNvSpPr>
          <p:nvPr>
            <p:ph type="title"/>
          </p:nvPr>
        </p:nvSpPr>
        <p:spPr/>
        <p:txBody>
          <a:bodyPr/>
          <a:lstStyle/>
          <a:p>
            <a:r>
              <a:rPr lang="fr-FR"/>
              <a:t>Modifiez le style du titre</a:t>
            </a:r>
            <a:endParaRPr lang="en-US"/>
          </a:p>
        </p:txBody>
      </p:sp>
      <p:sp>
        <p:nvSpPr>
          <p:cNvPr id="3" name="Espace réservé du contenu 2">
            <a:extLst>
              <a:ext uri="{FF2B5EF4-FFF2-40B4-BE49-F238E27FC236}">
                <a16:creationId xmlns:a16="http://schemas.microsoft.com/office/drawing/2014/main" id="{9C4A50CC-6BF1-E454-EDB0-855029FCE6A0}"/>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e la date 3">
            <a:extLst>
              <a:ext uri="{FF2B5EF4-FFF2-40B4-BE49-F238E27FC236}">
                <a16:creationId xmlns:a16="http://schemas.microsoft.com/office/drawing/2014/main" id="{D2D4383D-2FC2-3082-B6EF-A21C647123E8}"/>
              </a:ext>
            </a:extLst>
          </p:cNvPr>
          <p:cNvSpPr>
            <a:spLocks noGrp="1"/>
          </p:cNvSpPr>
          <p:nvPr>
            <p:ph type="dt" sz="half" idx="10"/>
          </p:nvPr>
        </p:nvSpPr>
        <p:spPr/>
        <p:txBody>
          <a:bodyPr/>
          <a:lstStyle/>
          <a:p>
            <a:fld id="{FD6BA16C-9D27-4DC3-BFA1-3FE31332B737}" type="datetimeFigureOut">
              <a:rPr lang="en-US" smtClean="0"/>
              <a:t>1/22/26</a:t>
            </a:fld>
            <a:endParaRPr lang="en-US"/>
          </a:p>
        </p:txBody>
      </p:sp>
      <p:sp>
        <p:nvSpPr>
          <p:cNvPr id="5" name="Espace réservé du pied de page 4">
            <a:extLst>
              <a:ext uri="{FF2B5EF4-FFF2-40B4-BE49-F238E27FC236}">
                <a16:creationId xmlns:a16="http://schemas.microsoft.com/office/drawing/2014/main" id="{1E0700C6-5DA4-A33C-0916-26818275249A}"/>
              </a:ext>
            </a:extLst>
          </p:cNvPr>
          <p:cNvSpPr>
            <a:spLocks noGrp="1"/>
          </p:cNvSpPr>
          <p:nvPr>
            <p:ph type="ftr" sz="quarter" idx="11"/>
          </p:nvPr>
        </p:nvSpPr>
        <p:spPr/>
        <p:txBody>
          <a:bodyPr/>
          <a:lstStyle/>
          <a:p>
            <a:endParaRPr lang="en-US"/>
          </a:p>
        </p:txBody>
      </p:sp>
      <p:sp>
        <p:nvSpPr>
          <p:cNvPr id="6" name="Espace réservé du numéro de diapositive 5">
            <a:extLst>
              <a:ext uri="{FF2B5EF4-FFF2-40B4-BE49-F238E27FC236}">
                <a16:creationId xmlns:a16="http://schemas.microsoft.com/office/drawing/2014/main" id="{E7BF6864-7C05-C8C0-D002-3CE6B28A8273}"/>
              </a:ext>
            </a:extLst>
          </p:cNvPr>
          <p:cNvSpPr>
            <a:spLocks noGrp="1"/>
          </p:cNvSpPr>
          <p:nvPr>
            <p:ph type="sldNum" sz="quarter" idx="12"/>
          </p:nvPr>
        </p:nvSpPr>
        <p:spPr/>
        <p:txBody>
          <a:bodyPr/>
          <a:lstStyle/>
          <a:p>
            <a:fld id="{AA4B384F-0762-4F7E-AD5F-A9F3A4C7CE93}" type="slidenum">
              <a:rPr lang="en-US" smtClean="0"/>
              <a:t>‹N°›</a:t>
            </a:fld>
            <a:endParaRPr lang="en-US"/>
          </a:p>
        </p:txBody>
      </p:sp>
    </p:spTree>
    <p:extLst>
      <p:ext uri="{BB962C8B-B14F-4D97-AF65-F5344CB8AC3E}">
        <p14:creationId xmlns:p14="http://schemas.microsoft.com/office/powerpoint/2010/main" val="5986119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C25BF72-EAD7-B250-ED30-02C6909CA3BE}"/>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endParaRPr lang="en-US"/>
          </a:p>
        </p:txBody>
      </p:sp>
      <p:sp>
        <p:nvSpPr>
          <p:cNvPr id="3" name="Espace réservé du texte 2">
            <a:extLst>
              <a:ext uri="{FF2B5EF4-FFF2-40B4-BE49-F238E27FC236}">
                <a16:creationId xmlns:a16="http://schemas.microsoft.com/office/drawing/2014/main" id="{D4BA4331-4839-2764-65AE-82E116C51F8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5D18C6B2-A4FD-E719-6E1A-7837746525AD}"/>
              </a:ext>
            </a:extLst>
          </p:cNvPr>
          <p:cNvSpPr>
            <a:spLocks noGrp="1"/>
          </p:cNvSpPr>
          <p:nvPr>
            <p:ph type="dt" sz="half" idx="10"/>
          </p:nvPr>
        </p:nvSpPr>
        <p:spPr/>
        <p:txBody>
          <a:bodyPr/>
          <a:lstStyle/>
          <a:p>
            <a:fld id="{FD6BA16C-9D27-4DC3-BFA1-3FE31332B737}" type="datetimeFigureOut">
              <a:rPr lang="en-US" smtClean="0"/>
              <a:t>1/22/26</a:t>
            </a:fld>
            <a:endParaRPr lang="en-US"/>
          </a:p>
        </p:txBody>
      </p:sp>
      <p:sp>
        <p:nvSpPr>
          <p:cNvPr id="5" name="Espace réservé du pied de page 4">
            <a:extLst>
              <a:ext uri="{FF2B5EF4-FFF2-40B4-BE49-F238E27FC236}">
                <a16:creationId xmlns:a16="http://schemas.microsoft.com/office/drawing/2014/main" id="{9CAEF7D3-2D8F-0E4A-334A-84D21F0FDC55}"/>
              </a:ext>
            </a:extLst>
          </p:cNvPr>
          <p:cNvSpPr>
            <a:spLocks noGrp="1"/>
          </p:cNvSpPr>
          <p:nvPr>
            <p:ph type="ftr" sz="quarter" idx="11"/>
          </p:nvPr>
        </p:nvSpPr>
        <p:spPr/>
        <p:txBody>
          <a:bodyPr/>
          <a:lstStyle/>
          <a:p>
            <a:endParaRPr lang="en-US"/>
          </a:p>
        </p:txBody>
      </p:sp>
      <p:sp>
        <p:nvSpPr>
          <p:cNvPr id="6" name="Espace réservé du numéro de diapositive 5">
            <a:extLst>
              <a:ext uri="{FF2B5EF4-FFF2-40B4-BE49-F238E27FC236}">
                <a16:creationId xmlns:a16="http://schemas.microsoft.com/office/drawing/2014/main" id="{682AEB4D-1DDD-1C8E-AC8A-A44FAADCBC18}"/>
              </a:ext>
            </a:extLst>
          </p:cNvPr>
          <p:cNvSpPr>
            <a:spLocks noGrp="1"/>
          </p:cNvSpPr>
          <p:nvPr>
            <p:ph type="sldNum" sz="quarter" idx="12"/>
          </p:nvPr>
        </p:nvSpPr>
        <p:spPr/>
        <p:txBody>
          <a:bodyPr/>
          <a:lstStyle/>
          <a:p>
            <a:fld id="{AA4B384F-0762-4F7E-AD5F-A9F3A4C7CE93}" type="slidenum">
              <a:rPr lang="en-US" smtClean="0"/>
              <a:t>‹N°›</a:t>
            </a:fld>
            <a:endParaRPr lang="en-US"/>
          </a:p>
        </p:txBody>
      </p:sp>
    </p:spTree>
    <p:extLst>
      <p:ext uri="{BB962C8B-B14F-4D97-AF65-F5344CB8AC3E}">
        <p14:creationId xmlns:p14="http://schemas.microsoft.com/office/powerpoint/2010/main" val="30481485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AACE268-6399-8BD2-6EE8-4E53BA22CE81}"/>
              </a:ext>
            </a:extLst>
          </p:cNvPr>
          <p:cNvSpPr>
            <a:spLocks noGrp="1"/>
          </p:cNvSpPr>
          <p:nvPr>
            <p:ph type="title"/>
          </p:nvPr>
        </p:nvSpPr>
        <p:spPr/>
        <p:txBody>
          <a:bodyPr/>
          <a:lstStyle/>
          <a:p>
            <a:r>
              <a:rPr lang="fr-FR"/>
              <a:t>Modifiez le style du titre</a:t>
            </a:r>
            <a:endParaRPr lang="en-US"/>
          </a:p>
        </p:txBody>
      </p:sp>
      <p:sp>
        <p:nvSpPr>
          <p:cNvPr id="3" name="Espace réservé du contenu 2">
            <a:extLst>
              <a:ext uri="{FF2B5EF4-FFF2-40B4-BE49-F238E27FC236}">
                <a16:creationId xmlns:a16="http://schemas.microsoft.com/office/drawing/2014/main" id="{287C29BF-BD7D-9C46-B4B1-D8E3783AA184}"/>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u contenu 3">
            <a:extLst>
              <a:ext uri="{FF2B5EF4-FFF2-40B4-BE49-F238E27FC236}">
                <a16:creationId xmlns:a16="http://schemas.microsoft.com/office/drawing/2014/main" id="{BEDD61F6-0BB5-CE93-9D59-29A656A835EC}"/>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5" name="Espace réservé de la date 4">
            <a:extLst>
              <a:ext uri="{FF2B5EF4-FFF2-40B4-BE49-F238E27FC236}">
                <a16:creationId xmlns:a16="http://schemas.microsoft.com/office/drawing/2014/main" id="{89F397A4-9DEA-2245-F1EF-CCF71C6AF12C}"/>
              </a:ext>
            </a:extLst>
          </p:cNvPr>
          <p:cNvSpPr>
            <a:spLocks noGrp="1"/>
          </p:cNvSpPr>
          <p:nvPr>
            <p:ph type="dt" sz="half" idx="10"/>
          </p:nvPr>
        </p:nvSpPr>
        <p:spPr/>
        <p:txBody>
          <a:bodyPr/>
          <a:lstStyle/>
          <a:p>
            <a:fld id="{FD6BA16C-9D27-4DC3-BFA1-3FE31332B737}" type="datetimeFigureOut">
              <a:rPr lang="en-US" smtClean="0"/>
              <a:t>1/22/26</a:t>
            </a:fld>
            <a:endParaRPr lang="en-US"/>
          </a:p>
        </p:txBody>
      </p:sp>
      <p:sp>
        <p:nvSpPr>
          <p:cNvPr id="6" name="Espace réservé du pied de page 5">
            <a:extLst>
              <a:ext uri="{FF2B5EF4-FFF2-40B4-BE49-F238E27FC236}">
                <a16:creationId xmlns:a16="http://schemas.microsoft.com/office/drawing/2014/main" id="{AC0D00BA-BC24-603B-CE81-DCB1500208C0}"/>
              </a:ext>
            </a:extLst>
          </p:cNvPr>
          <p:cNvSpPr>
            <a:spLocks noGrp="1"/>
          </p:cNvSpPr>
          <p:nvPr>
            <p:ph type="ftr" sz="quarter" idx="11"/>
          </p:nvPr>
        </p:nvSpPr>
        <p:spPr/>
        <p:txBody>
          <a:bodyPr/>
          <a:lstStyle/>
          <a:p>
            <a:endParaRPr lang="en-US"/>
          </a:p>
        </p:txBody>
      </p:sp>
      <p:sp>
        <p:nvSpPr>
          <p:cNvPr id="7" name="Espace réservé du numéro de diapositive 6">
            <a:extLst>
              <a:ext uri="{FF2B5EF4-FFF2-40B4-BE49-F238E27FC236}">
                <a16:creationId xmlns:a16="http://schemas.microsoft.com/office/drawing/2014/main" id="{EA394628-0A5A-F2DE-0F98-3D6339EA61B0}"/>
              </a:ext>
            </a:extLst>
          </p:cNvPr>
          <p:cNvSpPr>
            <a:spLocks noGrp="1"/>
          </p:cNvSpPr>
          <p:nvPr>
            <p:ph type="sldNum" sz="quarter" idx="12"/>
          </p:nvPr>
        </p:nvSpPr>
        <p:spPr/>
        <p:txBody>
          <a:bodyPr/>
          <a:lstStyle/>
          <a:p>
            <a:fld id="{AA4B384F-0762-4F7E-AD5F-A9F3A4C7CE93}" type="slidenum">
              <a:rPr lang="en-US" smtClean="0"/>
              <a:t>‹N°›</a:t>
            </a:fld>
            <a:endParaRPr lang="en-US"/>
          </a:p>
        </p:txBody>
      </p:sp>
    </p:spTree>
    <p:extLst>
      <p:ext uri="{BB962C8B-B14F-4D97-AF65-F5344CB8AC3E}">
        <p14:creationId xmlns:p14="http://schemas.microsoft.com/office/powerpoint/2010/main" val="11318674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AB7971A-9574-AF77-3FB8-79B5788DEAA5}"/>
              </a:ext>
            </a:extLst>
          </p:cNvPr>
          <p:cNvSpPr>
            <a:spLocks noGrp="1"/>
          </p:cNvSpPr>
          <p:nvPr>
            <p:ph type="title"/>
          </p:nvPr>
        </p:nvSpPr>
        <p:spPr>
          <a:xfrm>
            <a:off x="839788" y="365125"/>
            <a:ext cx="10515600" cy="1325563"/>
          </a:xfrm>
        </p:spPr>
        <p:txBody>
          <a:bodyPr/>
          <a:lstStyle/>
          <a:p>
            <a:r>
              <a:rPr lang="fr-FR"/>
              <a:t>Modifiez le style du titre</a:t>
            </a:r>
            <a:endParaRPr lang="en-US"/>
          </a:p>
        </p:txBody>
      </p:sp>
      <p:sp>
        <p:nvSpPr>
          <p:cNvPr id="3" name="Espace réservé du texte 2">
            <a:extLst>
              <a:ext uri="{FF2B5EF4-FFF2-40B4-BE49-F238E27FC236}">
                <a16:creationId xmlns:a16="http://schemas.microsoft.com/office/drawing/2014/main" id="{D4827405-0EEE-C869-0BC1-89FB8EC2B2D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E832F7CA-0619-C604-5B85-4337DDE44E71}"/>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5" name="Espace réservé du texte 4">
            <a:extLst>
              <a:ext uri="{FF2B5EF4-FFF2-40B4-BE49-F238E27FC236}">
                <a16:creationId xmlns:a16="http://schemas.microsoft.com/office/drawing/2014/main" id="{26BE3A72-C50B-849C-51FD-5FCACF64CE4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82DFFFC5-74F9-BB09-5E8B-49EA974AB015}"/>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7" name="Espace réservé de la date 6">
            <a:extLst>
              <a:ext uri="{FF2B5EF4-FFF2-40B4-BE49-F238E27FC236}">
                <a16:creationId xmlns:a16="http://schemas.microsoft.com/office/drawing/2014/main" id="{A4E53172-F08D-4D78-15F5-D9C6398398BE}"/>
              </a:ext>
            </a:extLst>
          </p:cNvPr>
          <p:cNvSpPr>
            <a:spLocks noGrp="1"/>
          </p:cNvSpPr>
          <p:nvPr>
            <p:ph type="dt" sz="half" idx="10"/>
          </p:nvPr>
        </p:nvSpPr>
        <p:spPr/>
        <p:txBody>
          <a:bodyPr/>
          <a:lstStyle/>
          <a:p>
            <a:fld id="{FD6BA16C-9D27-4DC3-BFA1-3FE31332B737}" type="datetimeFigureOut">
              <a:rPr lang="en-US" smtClean="0"/>
              <a:t>1/22/26</a:t>
            </a:fld>
            <a:endParaRPr lang="en-US"/>
          </a:p>
        </p:txBody>
      </p:sp>
      <p:sp>
        <p:nvSpPr>
          <p:cNvPr id="8" name="Espace réservé du pied de page 7">
            <a:extLst>
              <a:ext uri="{FF2B5EF4-FFF2-40B4-BE49-F238E27FC236}">
                <a16:creationId xmlns:a16="http://schemas.microsoft.com/office/drawing/2014/main" id="{088E2D51-6407-27A2-7730-CDCA220130D4}"/>
              </a:ext>
            </a:extLst>
          </p:cNvPr>
          <p:cNvSpPr>
            <a:spLocks noGrp="1"/>
          </p:cNvSpPr>
          <p:nvPr>
            <p:ph type="ftr" sz="quarter" idx="11"/>
          </p:nvPr>
        </p:nvSpPr>
        <p:spPr/>
        <p:txBody>
          <a:bodyPr/>
          <a:lstStyle/>
          <a:p>
            <a:endParaRPr lang="en-US"/>
          </a:p>
        </p:txBody>
      </p:sp>
      <p:sp>
        <p:nvSpPr>
          <p:cNvPr id="9" name="Espace réservé du numéro de diapositive 8">
            <a:extLst>
              <a:ext uri="{FF2B5EF4-FFF2-40B4-BE49-F238E27FC236}">
                <a16:creationId xmlns:a16="http://schemas.microsoft.com/office/drawing/2014/main" id="{CF4D58A2-886F-BC5C-247A-B9EC702D3240}"/>
              </a:ext>
            </a:extLst>
          </p:cNvPr>
          <p:cNvSpPr>
            <a:spLocks noGrp="1"/>
          </p:cNvSpPr>
          <p:nvPr>
            <p:ph type="sldNum" sz="quarter" idx="12"/>
          </p:nvPr>
        </p:nvSpPr>
        <p:spPr/>
        <p:txBody>
          <a:bodyPr/>
          <a:lstStyle/>
          <a:p>
            <a:fld id="{AA4B384F-0762-4F7E-AD5F-A9F3A4C7CE93}" type="slidenum">
              <a:rPr lang="en-US" smtClean="0"/>
              <a:t>‹N°›</a:t>
            </a:fld>
            <a:endParaRPr lang="en-US"/>
          </a:p>
        </p:txBody>
      </p:sp>
    </p:spTree>
    <p:extLst>
      <p:ext uri="{BB962C8B-B14F-4D97-AF65-F5344CB8AC3E}">
        <p14:creationId xmlns:p14="http://schemas.microsoft.com/office/powerpoint/2010/main" val="28569953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23E9E37-B90A-F744-0287-61DC28DF7D2D}"/>
              </a:ext>
            </a:extLst>
          </p:cNvPr>
          <p:cNvSpPr>
            <a:spLocks noGrp="1"/>
          </p:cNvSpPr>
          <p:nvPr>
            <p:ph type="title"/>
          </p:nvPr>
        </p:nvSpPr>
        <p:spPr/>
        <p:txBody>
          <a:bodyPr/>
          <a:lstStyle/>
          <a:p>
            <a:r>
              <a:rPr lang="fr-FR"/>
              <a:t>Modifiez le style du titre</a:t>
            </a:r>
            <a:endParaRPr lang="en-US"/>
          </a:p>
        </p:txBody>
      </p:sp>
      <p:sp>
        <p:nvSpPr>
          <p:cNvPr id="3" name="Espace réservé de la date 2">
            <a:extLst>
              <a:ext uri="{FF2B5EF4-FFF2-40B4-BE49-F238E27FC236}">
                <a16:creationId xmlns:a16="http://schemas.microsoft.com/office/drawing/2014/main" id="{CB884C7F-F8FF-1CCB-85CC-8772A1F54B12}"/>
              </a:ext>
            </a:extLst>
          </p:cNvPr>
          <p:cNvSpPr>
            <a:spLocks noGrp="1"/>
          </p:cNvSpPr>
          <p:nvPr>
            <p:ph type="dt" sz="half" idx="10"/>
          </p:nvPr>
        </p:nvSpPr>
        <p:spPr/>
        <p:txBody>
          <a:bodyPr/>
          <a:lstStyle/>
          <a:p>
            <a:fld id="{FD6BA16C-9D27-4DC3-BFA1-3FE31332B737}" type="datetimeFigureOut">
              <a:rPr lang="en-US" smtClean="0"/>
              <a:t>1/22/26</a:t>
            </a:fld>
            <a:endParaRPr lang="en-US"/>
          </a:p>
        </p:txBody>
      </p:sp>
      <p:sp>
        <p:nvSpPr>
          <p:cNvPr id="4" name="Espace réservé du pied de page 3">
            <a:extLst>
              <a:ext uri="{FF2B5EF4-FFF2-40B4-BE49-F238E27FC236}">
                <a16:creationId xmlns:a16="http://schemas.microsoft.com/office/drawing/2014/main" id="{53BDADB6-E56B-80B2-8C98-689DBF63FE69}"/>
              </a:ext>
            </a:extLst>
          </p:cNvPr>
          <p:cNvSpPr>
            <a:spLocks noGrp="1"/>
          </p:cNvSpPr>
          <p:nvPr>
            <p:ph type="ftr" sz="quarter" idx="11"/>
          </p:nvPr>
        </p:nvSpPr>
        <p:spPr/>
        <p:txBody>
          <a:bodyPr/>
          <a:lstStyle/>
          <a:p>
            <a:endParaRPr lang="en-US"/>
          </a:p>
        </p:txBody>
      </p:sp>
      <p:sp>
        <p:nvSpPr>
          <p:cNvPr id="5" name="Espace réservé du numéro de diapositive 4">
            <a:extLst>
              <a:ext uri="{FF2B5EF4-FFF2-40B4-BE49-F238E27FC236}">
                <a16:creationId xmlns:a16="http://schemas.microsoft.com/office/drawing/2014/main" id="{2406A530-CF8C-F70A-7EEB-33C57F27188D}"/>
              </a:ext>
            </a:extLst>
          </p:cNvPr>
          <p:cNvSpPr>
            <a:spLocks noGrp="1"/>
          </p:cNvSpPr>
          <p:nvPr>
            <p:ph type="sldNum" sz="quarter" idx="12"/>
          </p:nvPr>
        </p:nvSpPr>
        <p:spPr/>
        <p:txBody>
          <a:bodyPr/>
          <a:lstStyle/>
          <a:p>
            <a:fld id="{AA4B384F-0762-4F7E-AD5F-A9F3A4C7CE93}" type="slidenum">
              <a:rPr lang="en-US" smtClean="0"/>
              <a:t>‹N°›</a:t>
            </a:fld>
            <a:endParaRPr lang="en-US"/>
          </a:p>
        </p:txBody>
      </p:sp>
    </p:spTree>
    <p:extLst>
      <p:ext uri="{BB962C8B-B14F-4D97-AF65-F5344CB8AC3E}">
        <p14:creationId xmlns:p14="http://schemas.microsoft.com/office/powerpoint/2010/main" val="3813224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E45C5FE9-9FB9-507F-948F-2DBED9AC82ED}"/>
              </a:ext>
            </a:extLst>
          </p:cNvPr>
          <p:cNvSpPr>
            <a:spLocks noGrp="1"/>
          </p:cNvSpPr>
          <p:nvPr>
            <p:ph type="dt" sz="half" idx="10"/>
          </p:nvPr>
        </p:nvSpPr>
        <p:spPr/>
        <p:txBody>
          <a:bodyPr/>
          <a:lstStyle/>
          <a:p>
            <a:fld id="{FD6BA16C-9D27-4DC3-BFA1-3FE31332B737}" type="datetimeFigureOut">
              <a:rPr lang="en-US" smtClean="0"/>
              <a:t>1/22/26</a:t>
            </a:fld>
            <a:endParaRPr lang="en-US"/>
          </a:p>
        </p:txBody>
      </p:sp>
      <p:sp>
        <p:nvSpPr>
          <p:cNvPr id="3" name="Espace réservé du pied de page 2">
            <a:extLst>
              <a:ext uri="{FF2B5EF4-FFF2-40B4-BE49-F238E27FC236}">
                <a16:creationId xmlns:a16="http://schemas.microsoft.com/office/drawing/2014/main" id="{8675E82B-9D32-3488-135A-D183EB2C0E16}"/>
              </a:ext>
            </a:extLst>
          </p:cNvPr>
          <p:cNvSpPr>
            <a:spLocks noGrp="1"/>
          </p:cNvSpPr>
          <p:nvPr>
            <p:ph type="ftr" sz="quarter" idx="11"/>
          </p:nvPr>
        </p:nvSpPr>
        <p:spPr/>
        <p:txBody>
          <a:bodyPr/>
          <a:lstStyle/>
          <a:p>
            <a:endParaRPr lang="en-US"/>
          </a:p>
        </p:txBody>
      </p:sp>
      <p:sp>
        <p:nvSpPr>
          <p:cNvPr id="4" name="Espace réservé du numéro de diapositive 3">
            <a:extLst>
              <a:ext uri="{FF2B5EF4-FFF2-40B4-BE49-F238E27FC236}">
                <a16:creationId xmlns:a16="http://schemas.microsoft.com/office/drawing/2014/main" id="{8A419089-B74E-9E2C-AE7F-1769F6CF1A16}"/>
              </a:ext>
            </a:extLst>
          </p:cNvPr>
          <p:cNvSpPr>
            <a:spLocks noGrp="1"/>
          </p:cNvSpPr>
          <p:nvPr>
            <p:ph type="sldNum" sz="quarter" idx="12"/>
          </p:nvPr>
        </p:nvSpPr>
        <p:spPr/>
        <p:txBody>
          <a:bodyPr/>
          <a:lstStyle/>
          <a:p>
            <a:fld id="{AA4B384F-0762-4F7E-AD5F-A9F3A4C7CE93}" type="slidenum">
              <a:rPr lang="en-US" smtClean="0"/>
              <a:t>‹N°›</a:t>
            </a:fld>
            <a:endParaRPr lang="en-US"/>
          </a:p>
        </p:txBody>
      </p:sp>
    </p:spTree>
    <p:extLst>
      <p:ext uri="{BB962C8B-B14F-4D97-AF65-F5344CB8AC3E}">
        <p14:creationId xmlns:p14="http://schemas.microsoft.com/office/powerpoint/2010/main" val="19358826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8F869C6-9668-1474-0505-15636A1BE041}"/>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en-US"/>
          </a:p>
        </p:txBody>
      </p:sp>
      <p:sp>
        <p:nvSpPr>
          <p:cNvPr id="3" name="Espace réservé du contenu 2">
            <a:extLst>
              <a:ext uri="{FF2B5EF4-FFF2-40B4-BE49-F238E27FC236}">
                <a16:creationId xmlns:a16="http://schemas.microsoft.com/office/drawing/2014/main" id="{EF430331-38E5-0A5A-3A13-457478F6876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u texte 3">
            <a:extLst>
              <a:ext uri="{FF2B5EF4-FFF2-40B4-BE49-F238E27FC236}">
                <a16:creationId xmlns:a16="http://schemas.microsoft.com/office/drawing/2014/main" id="{3711B2F5-9A44-F300-08F6-4068E8DCC1A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F98A729B-7A3A-F239-F138-AEB337100D64}"/>
              </a:ext>
            </a:extLst>
          </p:cNvPr>
          <p:cNvSpPr>
            <a:spLocks noGrp="1"/>
          </p:cNvSpPr>
          <p:nvPr>
            <p:ph type="dt" sz="half" idx="10"/>
          </p:nvPr>
        </p:nvSpPr>
        <p:spPr/>
        <p:txBody>
          <a:bodyPr/>
          <a:lstStyle/>
          <a:p>
            <a:fld id="{FD6BA16C-9D27-4DC3-BFA1-3FE31332B737}" type="datetimeFigureOut">
              <a:rPr lang="en-US" smtClean="0"/>
              <a:t>1/22/26</a:t>
            </a:fld>
            <a:endParaRPr lang="en-US"/>
          </a:p>
        </p:txBody>
      </p:sp>
      <p:sp>
        <p:nvSpPr>
          <p:cNvPr id="6" name="Espace réservé du pied de page 5">
            <a:extLst>
              <a:ext uri="{FF2B5EF4-FFF2-40B4-BE49-F238E27FC236}">
                <a16:creationId xmlns:a16="http://schemas.microsoft.com/office/drawing/2014/main" id="{AFCB53DD-5F75-2A43-A93F-0E0FD53BE486}"/>
              </a:ext>
            </a:extLst>
          </p:cNvPr>
          <p:cNvSpPr>
            <a:spLocks noGrp="1"/>
          </p:cNvSpPr>
          <p:nvPr>
            <p:ph type="ftr" sz="quarter" idx="11"/>
          </p:nvPr>
        </p:nvSpPr>
        <p:spPr/>
        <p:txBody>
          <a:bodyPr/>
          <a:lstStyle/>
          <a:p>
            <a:endParaRPr lang="en-US"/>
          </a:p>
        </p:txBody>
      </p:sp>
      <p:sp>
        <p:nvSpPr>
          <p:cNvPr id="7" name="Espace réservé du numéro de diapositive 6">
            <a:extLst>
              <a:ext uri="{FF2B5EF4-FFF2-40B4-BE49-F238E27FC236}">
                <a16:creationId xmlns:a16="http://schemas.microsoft.com/office/drawing/2014/main" id="{9E510279-63CB-D32E-8718-0BD38AED17FC}"/>
              </a:ext>
            </a:extLst>
          </p:cNvPr>
          <p:cNvSpPr>
            <a:spLocks noGrp="1"/>
          </p:cNvSpPr>
          <p:nvPr>
            <p:ph type="sldNum" sz="quarter" idx="12"/>
          </p:nvPr>
        </p:nvSpPr>
        <p:spPr/>
        <p:txBody>
          <a:bodyPr/>
          <a:lstStyle/>
          <a:p>
            <a:fld id="{AA4B384F-0762-4F7E-AD5F-A9F3A4C7CE93}" type="slidenum">
              <a:rPr lang="en-US" smtClean="0"/>
              <a:t>‹N°›</a:t>
            </a:fld>
            <a:endParaRPr lang="en-US"/>
          </a:p>
        </p:txBody>
      </p:sp>
    </p:spTree>
    <p:extLst>
      <p:ext uri="{BB962C8B-B14F-4D97-AF65-F5344CB8AC3E}">
        <p14:creationId xmlns:p14="http://schemas.microsoft.com/office/powerpoint/2010/main" val="13456132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04C4EEF-2C87-CD93-2ABE-825E96087CBD}"/>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en-US"/>
          </a:p>
        </p:txBody>
      </p:sp>
      <p:sp>
        <p:nvSpPr>
          <p:cNvPr id="3" name="Espace réservé pour une image  2">
            <a:extLst>
              <a:ext uri="{FF2B5EF4-FFF2-40B4-BE49-F238E27FC236}">
                <a16:creationId xmlns:a16="http://schemas.microsoft.com/office/drawing/2014/main" id="{41B6240C-D528-4ABD-3345-522CC5D3CCC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Espace réservé du texte 3">
            <a:extLst>
              <a:ext uri="{FF2B5EF4-FFF2-40B4-BE49-F238E27FC236}">
                <a16:creationId xmlns:a16="http://schemas.microsoft.com/office/drawing/2014/main" id="{C69D5CA1-FBBA-3E57-1965-D420634D57C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C1485ACA-618D-0431-8DAF-E84253403C90}"/>
              </a:ext>
            </a:extLst>
          </p:cNvPr>
          <p:cNvSpPr>
            <a:spLocks noGrp="1"/>
          </p:cNvSpPr>
          <p:nvPr>
            <p:ph type="dt" sz="half" idx="10"/>
          </p:nvPr>
        </p:nvSpPr>
        <p:spPr/>
        <p:txBody>
          <a:bodyPr/>
          <a:lstStyle/>
          <a:p>
            <a:fld id="{FD6BA16C-9D27-4DC3-BFA1-3FE31332B737}" type="datetimeFigureOut">
              <a:rPr lang="en-US" smtClean="0"/>
              <a:t>1/22/26</a:t>
            </a:fld>
            <a:endParaRPr lang="en-US"/>
          </a:p>
        </p:txBody>
      </p:sp>
      <p:sp>
        <p:nvSpPr>
          <p:cNvPr id="6" name="Espace réservé du pied de page 5">
            <a:extLst>
              <a:ext uri="{FF2B5EF4-FFF2-40B4-BE49-F238E27FC236}">
                <a16:creationId xmlns:a16="http://schemas.microsoft.com/office/drawing/2014/main" id="{891D6606-0B86-00BD-A156-1643B19943E5}"/>
              </a:ext>
            </a:extLst>
          </p:cNvPr>
          <p:cNvSpPr>
            <a:spLocks noGrp="1"/>
          </p:cNvSpPr>
          <p:nvPr>
            <p:ph type="ftr" sz="quarter" idx="11"/>
          </p:nvPr>
        </p:nvSpPr>
        <p:spPr/>
        <p:txBody>
          <a:bodyPr/>
          <a:lstStyle/>
          <a:p>
            <a:endParaRPr lang="en-US"/>
          </a:p>
        </p:txBody>
      </p:sp>
      <p:sp>
        <p:nvSpPr>
          <p:cNvPr id="7" name="Espace réservé du numéro de diapositive 6">
            <a:extLst>
              <a:ext uri="{FF2B5EF4-FFF2-40B4-BE49-F238E27FC236}">
                <a16:creationId xmlns:a16="http://schemas.microsoft.com/office/drawing/2014/main" id="{3BC3D58A-413F-E363-13B0-987E2D1C02FF}"/>
              </a:ext>
            </a:extLst>
          </p:cNvPr>
          <p:cNvSpPr>
            <a:spLocks noGrp="1"/>
          </p:cNvSpPr>
          <p:nvPr>
            <p:ph type="sldNum" sz="quarter" idx="12"/>
          </p:nvPr>
        </p:nvSpPr>
        <p:spPr/>
        <p:txBody>
          <a:bodyPr/>
          <a:lstStyle/>
          <a:p>
            <a:fld id="{AA4B384F-0762-4F7E-AD5F-A9F3A4C7CE93}" type="slidenum">
              <a:rPr lang="en-US" smtClean="0"/>
              <a:t>‹N°›</a:t>
            </a:fld>
            <a:endParaRPr lang="en-US"/>
          </a:p>
        </p:txBody>
      </p:sp>
    </p:spTree>
    <p:extLst>
      <p:ext uri="{BB962C8B-B14F-4D97-AF65-F5344CB8AC3E}">
        <p14:creationId xmlns:p14="http://schemas.microsoft.com/office/powerpoint/2010/main" val="32840583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D0440BC1-8CC2-F25A-1EFE-4E5B80A9094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endParaRPr lang="en-US"/>
          </a:p>
        </p:txBody>
      </p:sp>
      <p:sp>
        <p:nvSpPr>
          <p:cNvPr id="3" name="Espace réservé du texte 2">
            <a:extLst>
              <a:ext uri="{FF2B5EF4-FFF2-40B4-BE49-F238E27FC236}">
                <a16:creationId xmlns:a16="http://schemas.microsoft.com/office/drawing/2014/main" id="{2FEDA203-2300-8D51-B349-5DDF0337B00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e la date 3">
            <a:extLst>
              <a:ext uri="{FF2B5EF4-FFF2-40B4-BE49-F238E27FC236}">
                <a16:creationId xmlns:a16="http://schemas.microsoft.com/office/drawing/2014/main" id="{3CBCE5EF-A116-94A3-BF43-D69E5B509BE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D6BA16C-9D27-4DC3-BFA1-3FE31332B737}" type="datetimeFigureOut">
              <a:rPr lang="en-US" smtClean="0"/>
              <a:t>1/22/26</a:t>
            </a:fld>
            <a:endParaRPr lang="en-US"/>
          </a:p>
        </p:txBody>
      </p:sp>
      <p:sp>
        <p:nvSpPr>
          <p:cNvPr id="5" name="Espace réservé du pied de page 4">
            <a:extLst>
              <a:ext uri="{FF2B5EF4-FFF2-40B4-BE49-F238E27FC236}">
                <a16:creationId xmlns:a16="http://schemas.microsoft.com/office/drawing/2014/main" id="{43B71623-4BF3-DD36-904D-F2BB4639F2F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Espace réservé du numéro de diapositive 5">
            <a:extLst>
              <a:ext uri="{FF2B5EF4-FFF2-40B4-BE49-F238E27FC236}">
                <a16:creationId xmlns:a16="http://schemas.microsoft.com/office/drawing/2014/main" id="{2067D498-552F-C3CD-2CB1-F3A0D0D8B53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B384F-0762-4F7E-AD5F-A9F3A4C7CE93}" type="slidenum">
              <a:rPr lang="en-US" smtClean="0"/>
              <a:t>‹N°›</a:t>
            </a:fld>
            <a:endParaRPr lang="en-US"/>
          </a:p>
        </p:txBody>
      </p:sp>
    </p:spTree>
    <p:extLst>
      <p:ext uri="{BB962C8B-B14F-4D97-AF65-F5344CB8AC3E}">
        <p14:creationId xmlns:p14="http://schemas.microsoft.com/office/powerpoint/2010/main" val="34342082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6.JPG"/><Relationship Id="rId7" Type="http://schemas.openxmlformats.org/officeDocument/2006/relationships/diagramColors" Target="../diagrams/colors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1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 name="Connecteur droit 15">
            <a:extLst>
              <a:ext uri="{FF2B5EF4-FFF2-40B4-BE49-F238E27FC236}">
                <a16:creationId xmlns:a16="http://schemas.microsoft.com/office/drawing/2014/main" id="{A4EF8275-DF55-BE7E-EEB7-487C5833EC44}"/>
              </a:ext>
            </a:extLst>
          </p:cNvPr>
          <p:cNvCxnSpPr>
            <a:cxnSpLocks/>
          </p:cNvCxnSpPr>
          <p:nvPr/>
        </p:nvCxnSpPr>
        <p:spPr>
          <a:xfrm>
            <a:off x="3071869" y="0"/>
            <a:ext cx="0" cy="6858000"/>
          </a:xfrm>
          <a:prstGeom prst="line">
            <a:avLst/>
          </a:prstGeom>
          <a:ln w="76200">
            <a:solidFill>
              <a:srgbClr val="D01C1F"/>
            </a:solidFill>
          </a:ln>
        </p:spPr>
        <p:style>
          <a:lnRef idx="1">
            <a:schemeClr val="accent1"/>
          </a:lnRef>
          <a:fillRef idx="0">
            <a:schemeClr val="accent1"/>
          </a:fillRef>
          <a:effectRef idx="0">
            <a:schemeClr val="accent1"/>
          </a:effectRef>
          <a:fontRef idx="minor">
            <a:schemeClr val="tx1"/>
          </a:fontRef>
        </p:style>
      </p:cxnSp>
      <p:cxnSp>
        <p:nvCxnSpPr>
          <p:cNvPr id="17" name="Connecteur droit 16">
            <a:extLst>
              <a:ext uri="{FF2B5EF4-FFF2-40B4-BE49-F238E27FC236}">
                <a16:creationId xmlns:a16="http://schemas.microsoft.com/office/drawing/2014/main" id="{7837E95E-3F0F-A4F8-BB1D-929E20E760E3}"/>
              </a:ext>
            </a:extLst>
          </p:cNvPr>
          <p:cNvCxnSpPr>
            <a:cxnSpLocks/>
          </p:cNvCxnSpPr>
          <p:nvPr/>
        </p:nvCxnSpPr>
        <p:spPr>
          <a:xfrm>
            <a:off x="3017909" y="0"/>
            <a:ext cx="0" cy="6858000"/>
          </a:xfrm>
          <a:prstGeom prst="line">
            <a:avLst/>
          </a:prstGeom>
          <a:ln w="76200">
            <a:solidFill>
              <a:srgbClr val="00A95C"/>
            </a:solidFill>
          </a:ln>
        </p:spPr>
        <p:style>
          <a:lnRef idx="1">
            <a:schemeClr val="accent1"/>
          </a:lnRef>
          <a:fillRef idx="0">
            <a:schemeClr val="accent1"/>
          </a:fillRef>
          <a:effectRef idx="0">
            <a:schemeClr val="accent1"/>
          </a:effectRef>
          <a:fontRef idx="minor">
            <a:schemeClr val="tx1"/>
          </a:fontRef>
        </p:style>
      </p:cxnSp>
      <p:cxnSp>
        <p:nvCxnSpPr>
          <p:cNvPr id="18" name="Connecteur droit 17">
            <a:extLst>
              <a:ext uri="{FF2B5EF4-FFF2-40B4-BE49-F238E27FC236}">
                <a16:creationId xmlns:a16="http://schemas.microsoft.com/office/drawing/2014/main" id="{43AAB805-2C00-BC49-09F4-93EA42BD0A5A}"/>
              </a:ext>
            </a:extLst>
          </p:cNvPr>
          <p:cNvCxnSpPr>
            <a:cxnSpLocks/>
          </p:cNvCxnSpPr>
          <p:nvPr/>
        </p:nvCxnSpPr>
        <p:spPr>
          <a:xfrm>
            <a:off x="2924640" y="0"/>
            <a:ext cx="0" cy="6858000"/>
          </a:xfrm>
          <a:prstGeom prst="line">
            <a:avLst/>
          </a:prstGeom>
          <a:ln w="76200">
            <a:solidFill>
              <a:srgbClr val="FFD700"/>
            </a:solidFill>
          </a:ln>
        </p:spPr>
        <p:style>
          <a:lnRef idx="1">
            <a:schemeClr val="accent1"/>
          </a:lnRef>
          <a:fillRef idx="0">
            <a:schemeClr val="accent1"/>
          </a:fillRef>
          <a:effectRef idx="0">
            <a:schemeClr val="accent1"/>
          </a:effectRef>
          <a:fontRef idx="minor">
            <a:schemeClr val="tx1"/>
          </a:fontRef>
        </p:style>
      </p:cxnSp>
      <p:pic>
        <p:nvPicPr>
          <p:cNvPr id="19" name="Image 18">
            <a:extLst>
              <a:ext uri="{FF2B5EF4-FFF2-40B4-BE49-F238E27FC236}">
                <a16:creationId xmlns:a16="http://schemas.microsoft.com/office/drawing/2014/main" id="{B27A6D14-02C1-B486-58C3-A1B5B5A9707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7443" y="485107"/>
            <a:ext cx="2009755" cy="2009755"/>
          </a:xfrm>
          <a:prstGeom prst="rect">
            <a:avLst/>
          </a:prstGeom>
        </p:spPr>
      </p:pic>
      <p:sp>
        <p:nvSpPr>
          <p:cNvPr id="25" name="ZoneTexte 24">
            <a:extLst>
              <a:ext uri="{FF2B5EF4-FFF2-40B4-BE49-F238E27FC236}">
                <a16:creationId xmlns:a16="http://schemas.microsoft.com/office/drawing/2014/main" id="{C9F9034D-01E6-6E6D-C294-5565779F5C34}"/>
              </a:ext>
            </a:extLst>
          </p:cNvPr>
          <p:cNvSpPr txBox="1"/>
          <p:nvPr/>
        </p:nvSpPr>
        <p:spPr>
          <a:xfrm>
            <a:off x="3026169" y="2799753"/>
            <a:ext cx="9153129" cy="553998"/>
          </a:xfrm>
          <a:prstGeom prst="rect">
            <a:avLst/>
          </a:prstGeom>
          <a:noFill/>
        </p:spPr>
        <p:txBody>
          <a:bodyPr wrap="square" rtlCol="0">
            <a:spAutoFit/>
          </a:bodyPr>
          <a:lstStyle/>
          <a:p>
            <a:pPr algn="ctr" defTabSz="1097280"/>
            <a:r>
              <a:rPr lang="fr-FR" sz="3000" b="1" dirty="0">
                <a:solidFill>
                  <a:prstClr val="black"/>
                </a:solidFill>
                <a:latin typeface="Calibri" panose="020F0502020204030204"/>
              </a:rPr>
              <a:t>Transformation du secteur de l’énergie en Mauritanie</a:t>
            </a:r>
          </a:p>
        </p:txBody>
      </p:sp>
      <p:sp>
        <p:nvSpPr>
          <p:cNvPr id="2" name="ZoneTexte 1">
            <a:extLst>
              <a:ext uri="{FF2B5EF4-FFF2-40B4-BE49-F238E27FC236}">
                <a16:creationId xmlns:a16="http://schemas.microsoft.com/office/drawing/2014/main" id="{DA0ED0CD-8BE8-20F1-77F1-4E90DD9FE62F}"/>
              </a:ext>
            </a:extLst>
          </p:cNvPr>
          <p:cNvSpPr txBox="1"/>
          <p:nvPr/>
        </p:nvSpPr>
        <p:spPr>
          <a:xfrm>
            <a:off x="191786" y="2806727"/>
            <a:ext cx="2541068" cy="350865"/>
          </a:xfrm>
          <a:prstGeom prst="rect">
            <a:avLst/>
          </a:prstGeom>
          <a:noFill/>
        </p:spPr>
        <p:txBody>
          <a:bodyPr wrap="square" rtlCol="0">
            <a:spAutoFit/>
          </a:bodyPr>
          <a:lstStyle/>
          <a:p>
            <a:pPr algn="ctr" defTabSz="1097280"/>
            <a:r>
              <a:rPr lang="ar-SA" sz="1680" b="1" dirty="0">
                <a:solidFill>
                  <a:prstClr val="black"/>
                </a:solidFill>
              </a:rPr>
              <a:t>وزارة الطاقة و</a:t>
            </a:r>
            <a:r>
              <a:rPr lang="ar-SA" sz="1680" b="1" dirty="0">
                <a:solidFill>
                  <a:prstClr val="black"/>
                </a:solidFill>
                <a:latin typeface="Calibri" panose="020F0502020204030204"/>
                <a:cs typeface="Arial" panose="020B0604020202020204" pitchFamily="34" charset="0"/>
              </a:rPr>
              <a:t>البترول </a:t>
            </a:r>
            <a:endParaRPr lang="en-US" sz="1680" b="1" dirty="0">
              <a:solidFill>
                <a:prstClr val="black"/>
              </a:solidFill>
              <a:latin typeface="Calibri" panose="020F0502020204030204"/>
              <a:cs typeface="Arial" panose="020B0604020202020204" pitchFamily="34" charset="0"/>
            </a:endParaRPr>
          </a:p>
        </p:txBody>
      </p:sp>
      <p:sp>
        <p:nvSpPr>
          <p:cNvPr id="3" name="ZoneTexte 2">
            <a:extLst>
              <a:ext uri="{FF2B5EF4-FFF2-40B4-BE49-F238E27FC236}">
                <a16:creationId xmlns:a16="http://schemas.microsoft.com/office/drawing/2014/main" id="{C75E6828-9F19-A8D9-57E0-C80EEDA1FC98}"/>
              </a:ext>
            </a:extLst>
          </p:cNvPr>
          <p:cNvSpPr txBox="1"/>
          <p:nvPr/>
        </p:nvSpPr>
        <p:spPr>
          <a:xfrm>
            <a:off x="-209127" y="3173004"/>
            <a:ext cx="3323762" cy="609398"/>
          </a:xfrm>
          <a:prstGeom prst="rect">
            <a:avLst/>
          </a:prstGeom>
          <a:noFill/>
        </p:spPr>
        <p:txBody>
          <a:bodyPr wrap="square" rtlCol="0">
            <a:spAutoFit/>
          </a:bodyPr>
          <a:lstStyle/>
          <a:p>
            <a:pPr algn="ctr" defTabSz="1097280"/>
            <a:r>
              <a:rPr lang="fr-FR" sz="1680" b="1" dirty="0">
                <a:solidFill>
                  <a:prstClr val="black"/>
                </a:solidFill>
                <a:latin typeface="Palatino Linotype" panose="02040502050505030304" pitchFamily="18" charset="0"/>
                <a:cs typeface="Arial" panose="020B0604020202020204" pitchFamily="34" charset="0"/>
              </a:rPr>
              <a:t>MINISTÈRE DE L'ENERGIE </a:t>
            </a:r>
          </a:p>
          <a:p>
            <a:pPr algn="ctr" defTabSz="1097280"/>
            <a:r>
              <a:rPr lang="fr-FR" sz="1680" b="1" dirty="0">
                <a:solidFill>
                  <a:prstClr val="black"/>
                </a:solidFill>
                <a:latin typeface="Palatino Linotype" panose="02040502050505030304" pitchFamily="18" charset="0"/>
                <a:cs typeface="Arial" panose="020B0604020202020204" pitchFamily="34" charset="0"/>
              </a:rPr>
              <a:t>ET DU PÉTROLE, </a:t>
            </a:r>
          </a:p>
        </p:txBody>
      </p:sp>
      <p:cxnSp>
        <p:nvCxnSpPr>
          <p:cNvPr id="6" name="Connecteur droit 5">
            <a:extLst>
              <a:ext uri="{FF2B5EF4-FFF2-40B4-BE49-F238E27FC236}">
                <a16:creationId xmlns:a16="http://schemas.microsoft.com/office/drawing/2014/main" id="{8CCD00D7-9DF1-40CF-CD2E-92B5F4D771F0}"/>
              </a:ext>
            </a:extLst>
          </p:cNvPr>
          <p:cNvCxnSpPr/>
          <p:nvPr/>
        </p:nvCxnSpPr>
        <p:spPr>
          <a:xfrm>
            <a:off x="734651" y="3996409"/>
            <a:ext cx="1455340" cy="0"/>
          </a:xfrm>
          <a:prstGeom prst="line">
            <a:avLst/>
          </a:prstGeom>
          <a:ln w="38100">
            <a:solidFill>
              <a:srgbClr val="FFD7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791969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32C1C4-6BBA-D842-9411-5701A702393D}"/>
              </a:ext>
            </a:extLst>
          </p:cNvPr>
          <p:cNvSpPr>
            <a:spLocks noGrp="1"/>
          </p:cNvSpPr>
          <p:nvPr>
            <p:ph type="title"/>
          </p:nvPr>
        </p:nvSpPr>
        <p:spPr>
          <a:xfrm>
            <a:off x="709116" y="10578"/>
            <a:ext cx="10888712" cy="610543"/>
          </a:xfrm>
        </p:spPr>
        <p:txBody>
          <a:bodyPr>
            <a:normAutofit/>
          </a:bodyPr>
          <a:lstStyle/>
          <a:p>
            <a:r>
              <a:rPr lang="fr-FR" sz="2900" b="1" dirty="0">
                <a:solidFill>
                  <a:srgbClr val="074973"/>
                </a:solidFill>
                <a:latin typeface="Palatino Linotype" panose="02040502050505030304" pitchFamily="18" charset="0"/>
                <a:ea typeface="Open Sans Extrabold"/>
                <a:cs typeface="Open Sans Extrabold"/>
              </a:rPr>
              <a:t>Initiative M300 – Appel à Partenariat</a:t>
            </a:r>
          </a:p>
        </p:txBody>
      </p:sp>
      <p:sp>
        <p:nvSpPr>
          <p:cNvPr id="3" name="Text Placeholder 2">
            <a:extLst>
              <a:ext uri="{FF2B5EF4-FFF2-40B4-BE49-F238E27FC236}">
                <a16:creationId xmlns:a16="http://schemas.microsoft.com/office/drawing/2014/main" id="{86C3511D-E736-5821-6FB1-018284922783}"/>
              </a:ext>
            </a:extLst>
          </p:cNvPr>
          <p:cNvSpPr>
            <a:spLocks noGrp="1"/>
          </p:cNvSpPr>
          <p:nvPr>
            <p:ph type="body" sz="quarter" idx="13"/>
          </p:nvPr>
        </p:nvSpPr>
        <p:spPr>
          <a:xfrm>
            <a:off x="406091" y="1811506"/>
            <a:ext cx="4674075" cy="4002440"/>
          </a:xfrm>
        </p:spPr>
        <p:txBody>
          <a:bodyPr/>
          <a:lstStyle/>
          <a:p>
            <a:r>
              <a:rPr lang="fr-FR" sz="2000" dirty="0">
                <a:latin typeface="Palatino Linotype" panose="02040502050505030304" pitchFamily="18" charset="0"/>
              </a:rPr>
              <a:t>Le Gouvernement invite les partenaires de développement, les philanthropes et les acteurs du secteur privé à soutenir le parcours de la Mauritanie vers l'accès universel à une énergie abordable, fiable, durable, inclusive et propre.</a:t>
            </a:r>
            <a:r>
              <a:rPr lang="fr-FR" sz="2000" dirty="0">
                <a:latin typeface="Palatino Linotype" panose="02040502050505030304" pitchFamily="18" charset="0"/>
                <a:ea typeface="Open Sans Light" panose="020B0606030504020204" pitchFamily="34" charset="0"/>
                <a:cs typeface="Open Sans Light" panose="020B0606030504020204" pitchFamily="34" charset="0"/>
              </a:rPr>
              <a:t> </a:t>
            </a:r>
          </a:p>
          <a:p>
            <a:endParaRPr lang="fr-FR" sz="2000" dirty="0">
              <a:latin typeface="Palatino Linotype" panose="02040502050505030304" pitchFamily="18" charset="0"/>
              <a:ea typeface="Open Sans Light" panose="020B0606030504020204" pitchFamily="34" charset="0"/>
              <a:cs typeface="Open Sans Light" panose="020B0606030504020204" pitchFamily="34" charset="0"/>
            </a:endParaRPr>
          </a:p>
          <a:p>
            <a:r>
              <a:rPr lang="fr-FR" sz="2000" dirty="0">
                <a:latin typeface="Palatino Linotype" panose="02040502050505030304" pitchFamily="18" charset="0"/>
                <a:ea typeface="Open Sans Light" panose="020B0606030504020204" pitchFamily="34" charset="0"/>
                <a:cs typeface="Open Sans Light" panose="020B0606030504020204" pitchFamily="34" charset="0"/>
              </a:rPr>
              <a:t>Ces efforts favoriseront la croissance économique, créeront des opportunités de revenus et contribueront aux objectifs de développement de la nation.</a:t>
            </a:r>
            <a:endParaRPr lang="en-US" sz="2000" dirty="0">
              <a:latin typeface="Palatino Linotype" panose="02040502050505030304" pitchFamily="18" charset="0"/>
              <a:ea typeface="Open Sans Light" panose="020B0606030504020204" pitchFamily="34" charset="0"/>
              <a:cs typeface="Open Sans Light" panose="020B0606030504020204" pitchFamily="34" charset="0"/>
            </a:endParaRPr>
          </a:p>
        </p:txBody>
      </p:sp>
      <p:sp>
        <p:nvSpPr>
          <p:cNvPr id="4" name="CasellaDiTesto 7">
            <a:extLst>
              <a:ext uri="{FF2B5EF4-FFF2-40B4-BE49-F238E27FC236}">
                <a16:creationId xmlns:a16="http://schemas.microsoft.com/office/drawing/2014/main" id="{4FB0F6B5-169C-84B4-42CC-D0892E2AB017}"/>
              </a:ext>
            </a:extLst>
          </p:cNvPr>
          <p:cNvSpPr txBox="1"/>
          <p:nvPr/>
        </p:nvSpPr>
        <p:spPr>
          <a:xfrm>
            <a:off x="5174951" y="694827"/>
            <a:ext cx="6437086" cy="625684"/>
          </a:xfrm>
          <a:prstGeom prst="rect">
            <a:avLst/>
          </a:prstGeom>
          <a:noFill/>
        </p:spPr>
        <p:txBody>
          <a:bodyPr wrap="square">
            <a:spAutoFit/>
          </a:bodyPr>
          <a:lstStyle/>
          <a:p>
            <a:pPr algn="ctr"/>
            <a:r>
              <a:rPr lang="fr-FR" sz="1866" b="1" dirty="0">
                <a:solidFill>
                  <a:srgbClr val="074973"/>
                </a:solidFill>
                <a:latin typeface="Open Sans ExtraBold" panose="020B0606030504020204" pitchFamily="34" charset="0"/>
                <a:ea typeface="Open Sans ExtraBold" panose="020B0606030504020204" pitchFamily="34" charset="0"/>
                <a:cs typeface="Open Sans ExtraBold" panose="020B0606030504020204" pitchFamily="34" charset="0"/>
              </a:rPr>
              <a:t>Besoins de Financement</a:t>
            </a:r>
          </a:p>
          <a:p>
            <a:pPr algn="ctr"/>
            <a:r>
              <a:rPr lang="fr-FR" sz="1600" i="1" dirty="0">
                <a:solidFill>
                  <a:srgbClr val="074973"/>
                </a:solidFill>
                <a:latin typeface="Open Sans ExtraBold" panose="020B0606030504020204" pitchFamily="34" charset="0"/>
                <a:ea typeface="Open Sans ExtraBold" panose="020B0606030504020204" pitchFamily="34" charset="0"/>
                <a:cs typeface="Open Sans ExtraBold" panose="020B0606030504020204" pitchFamily="34" charset="0"/>
              </a:rPr>
              <a:t>(millions de dollars US, arrondis)</a:t>
            </a:r>
            <a:endParaRPr lang="en-US" sz="1600" i="1" dirty="0">
              <a:solidFill>
                <a:srgbClr val="074973"/>
              </a:solidFill>
              <a:latin typeface="Open Sans ExtraBold" panose="020B0606030504020204" pitchFamily="34" charset="0"/>
              <a:ea typeface="Open Sans ExtraBold" panose="020B0606030504020204" pitchFamily="34" charset="0"/>
              <a:cs typeface="Open Sans ExtraBold" panose="020B0606030504020204" pitchFamily="34" charset="0"/>
            </a:endParaRPr>
          </a:p>
        </p:txBody>
      </p:sp>
      <p:graphicFrame>
        <p:nvGraphicFramePr>
          <p:cNvPr id="9" name="Tabella 9">
            <a:extLst>
              <a:ext uri="{FF2B5EF4-FFF2-40B4-BE49-F238E27FC236}">
                <a16:creationId xmlns:a16="http://schemas.microsoft.com/office/drawing/2014/main" id="{431B8DC8-9E72-732A-F81F-E8A96EA18DBB}"/>
              </a:ext>
            </a:extLst>
          </p:cNvPr>
          <p:cNvGraphicFramePr>
            <a:graphicFrameLocks noGrp="1"/>
          </p:cNvGraphicFramePr>
          <p:nvPr>
            <p:extLst>
              <p:ext uri="{D42A27DB-BD31-4B8C-83A1-F6EECF244321}">
                <p14:modId xmlns:p14="http://schemas.microsoft.com/office/powerpoint/2010/main" val="3470247452"/>
              </p:ext>
            </p:extLst>
          </p:nvPr>
        </p:nvGraphicFramePr>
        <p:xfrm>
          <a:off x="5165120" y="1358568"/>
          <a:ext cx="6235831" cy="4609368"/>
        </p:xfrm>
        <a:graphic>
          <a:graphicData uri="http://schemas.openxmlformats.org/drawingml/2006/table">
            <a:tbl>
              <a:tblPr firstRow="1" bandRow="1">
                <a:tableStyleId>{69CF1AB2-1976-4502-BF36-3FF5EA218861}</a:tableStyleId>
              </a:tblPr>
              <a:tblGrid>
                <a:gridCol w="1867463">
                  <a:extLst>
                    <a:ext uri="{9D8B030D-6E8A-4147-A177-3AD203B41FA5}">
                      <a16:colId xmlns:a16="http://schemas.microsoft.com/office/drawing/2014/main" val="743074880"/>
                    </a:ext>
                  </a:extLst>
                </a:gridCol>
                <a:gridCol w="1250452">
                  <a:extLst>
                    <a:ext uri="{9D8B030D-6E8A-4147-A177-3AD203B41FA5}">
                      <a16:colId xmlns:a16="http://schemas.microsoft.com/office/drawing/2014/main" val="922418011"/>
                    </a:ext>
                  </a:extLst>
                </a:gridCol>
                <a:gridCol w="1558958">
                  <a:extLst>
                    <a:ext uri="{9D8B030D-6E8A-4147-A177-3AD203B41FA5}">
                      <a16:colId xmlns:a16="http://schemas.microsoft.com/office/drawing/2014/main" val="1396570570"/>
                    </a:ext>
                  </a:extLst>
                </a:gridCol>
                <a:gridCol w="1558958">
                  <a:extLst>
                    <a:ext uri="{9D8B030D-6E8A-4147-A177-3AD203B41FA5}">
                      <a16:colId xmlns:a16="http://schemas.microsoft.com/office/drawing/2014/main" val="57976203"/>
                    </a:ext>
                  </a:extLst>
                </a:gridCol>
              </a:tblGrid>
              <a:tr h="345387">
                <a:tc>
                  <a:txBody>
                    <a:bodyPr/>
                    <a:lstStyle/>
                    <a:p>
                      <a:pPr marL="0" marR="0" lvl="0" indent="0" algn="l" defTabSz="914400" rtl="0" eaLnBrk="1" fontAlgn="auto" latinLnBrk="0" hangingPunct="1">
                        <a:lnSpc>
                          <a:spcPct val="100000"/>
                        </a:lnSpc>
                        <a:spcBef>
                          <a:spcPts val="0"/>
                        </a:spcBef>
                        <a:spcAft>
                          <a:spcPts val="0"/>
                        </a:spcAft>
                        <a:buClr>
                          <a:srgbClr val="000000"/>
                        </a:buClr>
                        <a:buSzTx/>
                        <a:buFontTx/>
                        <a:buNone/>
                        <a:tabLst/>
                        <a:defRPr/>
                      </a:pPr>
                      <a:endParaRPr lang="fr-FR" sz="1900" b="1" noProof="0" dirty="0">
                        <a:solidFill>
                          <a:schemeClr val="tx1"/>
                        </a:solidFill>
                        <a:latin typeface="Palatino Linotype" panose="02040502050505030304" pitchFamily="18" charset="0"/>
                        <a:ea typeface="Open Sans" panose="020B0606030504020204" pitchFamily="34" charset="0"/>
                        <a:cs typeface="Open Sans" panose="020B0606030504020204" pitchFamily="34" charset="0"/>
                      </a:endParaRPr>
                    </a:p>
                  </a:txBody>
                  <a:tcPr marL="30475" marR="30475" marT="30475" marB="30475" anchor="ctr">
                    <a:lnL w="12700" cmpd="sng">
                      <a:noFill/>
                    </a:lnL>
                    <a:lnR w="6350" cap="flat" cmpd="sng" algn="ctr">
                      <a:noFill/>
                      <a:prstDash val="solid"/>
                      <a:round/>
                      <a:headEnd type="none" w="med" len="med"/>
                      <a:tailEnd type="none" w="med" len="med"/>
                    </a:lnR>
                    <a:lnT w="12700" cmpd="sng">
                      <a:noFill/>
                    </a:lnT>
                    <a:lnB w="6350" cap="flat" cmpd="sng" algn="ctr">
                      <a:solidFill>
                        <a:srgbClr val="074973"/>
                      </a:solidFill>
                      <a:prstDash val="solid"/>
                      <a:round/>
                      <a:headEnd type="none" w="med" len="med"/>
                      <a:tailEnd type="none" w="med" len="med"/>
                    </a:lnB>
                    <a:lnTlToBr w="12700" cmpd="sng">
                      <a:noFill/>
                      <a:prstDash val="solid"/>
                    </a:lnTlToBr>
                    <a:lnBlToTr w="12700" cmpd="sng">
                      <a:noFill/>
                      <a:prstDash val="solid"/>
                    </a:lnBlToTr>
                    <a:solidFill>
                      <a:srgbClr val="FFC000">
                        <a:alpha val="20000"/>
                      </a:srgbClr>
                    </a:solidFill>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Tx/>
                        <a:buNone/>
                        <a:tabLst/>
                        <a:defRPr/>
                      </a:pPr>
                      <a:r>
                        <a:rPr lang="fr-FR" sz="1900" b="1" noProof="0" dirty="0">
                          <a:solidFill>
                            <a:schemeClr val="tx1"/>
                          </a:solidFill>
                          <a:latin typeface="Palatino Linotype" panose="02040502050505030304" pitchFamily="18" charset="0"/>
                          <a:ea typeface="Open Sans" panose="020B0606030504020204" pitchFamily="34" charset="0"/>
                          <a:cs typeface="Open Sans" panose="020B0606030504020204" pitchFamily="34" charset="0"/>
                        </a:rPr>
                        <a:t> Public</a:t>
                      </a:r>
                      <a:endParaRPr lang="fr-FR" sz="1900" b="1" kern="100" noProof="0" dirty="0">
                        <a:solidFill>
                          <a:schemeClr val="tx1"/>
                        </a:solidFill>
                        <a:effectLst/>
                        <a:latin typeface="Palatino Linotype" panose="02040502050505030304" pitchFamily="18" charset="0"/>
                        <a:ea typeface="Open Sans" panose="020B0606030504020204" pitchFamily="34" charset="0"/>
                        <a:cs typeface="Open Sans" panose="020B0606030504020204" pitchFamily="34" charset="0"/>
                      </a:endParaRPr>
                    </a:p>
                  </a:txBody>
                  <a:tcPr marL="30475" marR="30475" marT="30475" marB="30475"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12700" cmpd="sng">
                      <a:noFill/>
                    </a:lnT>
                    <a:lnB w="6350" cap="flat" cmpd="sng" algn="ctr">
                      <a:solidFill>
                        <a:srgbClr val="074973"/>
                      </a:solidFill>
                      <a:prstDash val="solid"/>
                      <a:round/>
                      <a:headEnd type="none" w="med" len="med"/>
                      <a:tailEnd type="none" w="med" len="med"/>
                    </a:lnB>
                    <a:lnTlToBr w="12700" cmpd="sng">
                      <a:noFill/>
                      <a:prstDash val="solid"/>
                    </a:lnTlToBr>
                    <a:lnBlToTr w="12700" cmpd="sng">
                      <a:noFill/>
                      <a:prstDash val="solid"/>
                    </a:lnBlToTr>
                    <a:solidFill>
                      <a:srgbClr val="FFC000">
                        <a:alpha val="20000"/>
                      </a:srgbClr>
                    </a:solidFill>
                  </a:tcPr>
                </a:tc>
                <a:tc>
                  <a:txBody>
                    <a:bodyPr/>
                    <a:lstStyle/>
                    <a:p>
                      <a:pPr marL="0" marR="0" lvl="0" indent="0" algn="ctr" defTabSz="1371600" rtl="0" eaLnBrk="1" fontAlgn="auto" latinLnBrk="0" hangingPunct="1">
                        <a:lnSpc>
                          <a:spcPct val="100000"/>
                        </a:lnSpc>
                        <a:spcBef>
                          <a:spcPts val="0"/>
                        </a:spcBef>
                        <a:spcAft>
                          <a:spcPts val="0"/>
                        </a:spcAft>
                        <a:buClrTx/>
                        <a:buSzTx/>
                        <a:buFontTx/>
                        <a:buNone/>
                        <a:tabLst/>
                        <a:defRPr/>
                      </a:pPr>
                      <a:r>
                        <a:rPr lang="fr-FR" sz="1900" b="1" noProof="0" dirty="0">
                          <a:solidFill>
                            <a:schemeClr val="tx1"/>
                          </a:solidFill>
                          <a:latin typeface="Palatino Linotype" panose="02040502050505030304" pitchFamily="18" charset="0"/>
                          <a:ea typeface="Open Sans" panose="020B0606030504020204" pitchFamily="34" charset="0"/>
                          <a:cs typeface="Open Sans" panose="020B0606030504020204" pitchFamily="34" charset="0"/>
                        </a:rPr>
                        <a:t> Privé</a:t>
                      </a:r>
                    </a:p>
                  </a:txBody>
                  <a:tcPr marL="30475" marR="30475" marT="30475" marB="30475"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12700" cmpd="sng">
                      <a:noFill/>
                    </a:lnT>
                    <a:lnB w="6350" cap="flat" cmpd="sng" algn="ctr">
                      <a:solidFill>
                        <a:srgbClr val="074973"/>
                      </a:solidFill>
                      <a:prstDash val="solid"/>
                      <a:round/>
                      <a:headEnd type="none" w="med" len="med"/>
                      <a:tailEnd type="none" w="med" len="med"/>
                    </a:lnB>
                    <a:lnTlToBr w="12700" cmpd="sng">
                      <a:noFill/>
                      <a:prstDash val="solid"/>
                    </a:lnTlToBr>
                    <a:lnBlToTr w="12700" cmpd="sng">
                      <a:noFill/>
                      <a:prstDash val="solid"/>
                    </a:lnBlToTr>
                    <a:solidFill>
                      <a:srgbClr val="FFC000">
                        <a:alpha val="20000"/>
                      </a:srgbClr>
                    </a:solidFill>
                  </a:tcPr>
                </a:tc>
                <a:tc>
                  <a:txBody>
                    <a:bodyPr/>
                    <a:lstStyle/>
                    <a:p>
                      <a:pPr marL="0" marR="0" algn="ctr">
                        <a:spcBef>
                          <a:spcPts val="0"/>
                        </a:spcBef>
                        <a:spcAft>
                          <a:spcPts val="0"/>
                        </a:spcAft>
                        <a:buFontTx/>
                        <a:buNone/>
                      </a:pPr>
                      <a:r>
                        <a:rPr lang="fr-FR" sz="1900" b="1" noProof="0" dirty="0">
                          <a:solidFill>
                            <a:schemeClr val="tx1"/>
                          </a:solidFill>
                          <a:latin typeface="Palatino Linotype" panose="02040502050505030304" pitchFamily="18" charset="0"/>
                          <a:ea typeface="Open Sans" panose="020B0606030504020204" pitchFamily="34" charset="0"/>
                          <a:cs typeface="Open Sans" panose="020B0606030504020204" pitchFamily="34" charset="0"/>
                        </a:rPr>
                        <a:t> Total</a:t>
                      </a:r>
                      <a:endParaRPr lang="fr-FR" sz="1900" b="1" kern="100" noProof="0" dirty="0">
                        <a:solidFill>
                          <a:schemeClr val="tx1"/>
                        </a:solidFill>
                        <a:effectLst/>
                        <a:latin typeface="Palatino Linotype" panose="02040502050505030304" pitchFamily="18" charset="0"/>
                        <a:ea typeface="Open Sans" panose="020B0606030504020204" pitchFamily="34" charset="0"/>
                        <a:cs typeface="Open Sans" panose="020B0606030504020204" pitchFamily="34" charset="0"/>
                      </a:endParaRPr>
                    </a:p>
                  </a:txBody>
                  <a:tcPr marL="30475" marR="30475" marT="30475" marB="30475"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12700" cmpd="sng">
                      <a:noFill/>
                    </a:lnT>
                    <a:lnB w="6350" cap="flat" cmpd="sng" algn="ctr">
                      <a:solidFill>
                        <a:srgbClr val="074973"/>
                      </a:solidFill>
                      <a:prstDash val="solid"/>
                      <a:round/>
                      <a:headEnd type="none" w="med" len="med"/>
                      <a:tailEnd type="none" w="med" len="med"/>
                    </a:lnB>
                    <a:lnTlToBr w="12700" cmpd="sng">
                      <a:noFill/>
                      <a:prstDash val="solid"/>
                    </a:lnTlToBr>
                    <a:lnBlToTr w="12700" cmpd="sng">
                      <a:noFill/>
                      <a:prstDash val="solid"/>
                    </a:lnBlToTr>
                    <a:solidFill>
                      <a:srgbClr val="FFC000">
                        <a:alpha val="20000"/>
                      </a:srgbClr>
                    </a:solidFill>
                  </a:tcPr>
                </a:tc>
                <a:extLst>
                  <a:ext uri="{0D108BD9-81ED-4DB2-BD59-A6C34878D82A}">
                    <a16:rowId xmlns:a16="http://schemas.microsoft.com/office/drawing/2014/main" val="3560202685"/>
                  </a:ext>
                </a:extLst>
              </a:tr>
              <a:tr h="546168">
                <a:tc>
                  <a:txBody>
                    <a:bodyPr/>
                    <a:lstStyle/>
                    <a:p>
                      <a:pPr marL="0" marR="0" lvl="0" indent="0" algn="l" defTabSz="914400" rtl="0" eaLnBrk="1" fontAlgn="auto" latinLnBrk="0" hangingPunct="1">
                        <a:lnSpc>
                          <a:spcPct val="100000"/>
                        </a:lnSpc>
                        <a:spcBef>
                          <a:spcPts val="0"/>
                        </a:spcBef>
                        <a:spcAft>
                          <a:spcPts val="0"/>
                        </a:spcAft>
                        <a:buClr>
                          <a:srgbClr val="000000"/>
                        </a:buClr>
                        <a:buSzTx/>
                        <a:buFontTx/>
                        <a:buNone/>
                        <a:tabLst/>
                        <a:defRPr/>
                      </a:pPr>
                      <a:r>
                        <a:rPr lang="fr-FR" sz="1900" b="1" kern="100" noProof="0" dirty="0">
                          <a:solidFill>
                            <a:schemeClr val="bg1"/>
                          </a:solidFill>
                          <a:effectLst/>
                          <a:latin typeface="Palatino Linotype" panose="02040502050505030304" pitchFamily="18" charset="0"/>
                          <a:ea typeface="Open Sans ExtraBold" panose="020B0606030504020204" pitchFamily="34" charset="0"/>
                          <a:cs typeface="Open Sans ExtraBold" panose="020B0606030504020204" pitchFamily="34" charset="0"/>
                        </a:rPr>
                        <a:t>Production</a:t>
                      </a:r>
                      <a:endParaRPr lang="fr-FR" sz="1900" b="1" noProof="0" dirty="0">
                        <a:solidFill>
                          <a:schemeClr val="bg1"/>
                        </a:solidFill>
                        <a:latin typeface="Palatino Linotype" panose="02040502050505030304" pitchFamily="18" charset="0"/>
                        <a:ea typeface="Open Sans" panose="020B0606030504020204" pitchFamily="34" charset="0"/>
                        <a:cs typeface="Open Sans" panose="020B0606030504020204" pitchFamily="34" charset="0"/>
                      </a:endParaRPr>
                    </a:p>
                  </a:txBody>
                  <a:tcPr marL="91426" marR="91426" marT="91426" marB="91426" anchor="ctr">
                    <a:lnL w="12700" cmpd="sng">
                      <a:noFill/>
                    </a:lnL>
                    <a:lnR w="6350" cap="flat" cmpd="sng" algn="ctr">
                      <a:solidFill>
                        <a:srgbClr val="074973"/>
                      </a:solidFill>
                      <a:prstDash val="solid"/>
                      <a:round/>
                      <a:headEnd type="none" w="med" len="med"/>
                      <a:tailEnd type="none" w="med" len="med"/>
                    </a:lnR>
                    <a:lnT w="6350" cap="flat" cmpd="sng" algn="ctr">
                      <a:solidFill>
                        <a:srgbClr val="074973"/>
                      </a:solidFill>
                      <a:prstDash val="solid"/>
                      <a:round/>
                      <a:headEnd type="none" w="med" len="med"/>
                      <a:tailEnd type="none" w="med" len="med"/>
                    </a:lnT>
                    <a:lnB w="6350" cap="flat" cmpd="sng" algn="ctr">
                      <a:solidFill>
                        <a:srgbClr val="074973"/>
                      </a:solidFill>
                      <a:prstDash val="solid"/>
                      <a:round/>
                      <a:headEnd type="none" w="med" len="med"/>
                      <a:tailEnd type="none" w="med" len="med"/>
                    </a:lnB>
                    <a:lnTlToBr w="12700" cmpd="sng">
                      <a:noFill/>
                      <a:prstDash val="solid"/>
                    </a:lnTlToBr>
                    <a:lnBlToTr w="12700" cmpd="sng">
                      <a:noFill/>
                      <a:prstDash val="solid"/>
                    </a:lnBlToTr>
                    <a:solidFill>
                      <a:srgbClr val="074973"/>
                    </a:solidFill>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Tx/>
                        <a:buNone/>
                        <a:tabLst/>
                        <a:defRPr/>
                      </a:pPr>
                      <a:r>
                        <a:rPr lang="fr-FR" sz="1900" kern="0" noProof="0" dirty="0">
                          <a:solidFill>
                            <a:schemeClr val="tx1"/>
                          </a:solidFill>
                          <a:latin typeface="Palatino Linotype" panose="02040502050505030304" pitchFamily="18" charset="0"/>
                          <a:ea typeface="Open Sans" panose="020B0606030504020204" pitchFamily="34" charset="0"/>
                          <a:cs typeface="Open Sans" panose="020B0606030504020204" pitchFamily="34" charset="0"/>
                        </a:rPr>
                        <a:t>292</a:t>
                      </a:r>
                    </a:p>
                  </a:txBody>
                  <a:tcPr marL="91426" marR="91426" marT="91426" marB="91426" anchor="ctr">
                    <a:lnL w="6350" cap="flat" cmpd="sng" algn="ctr">
                      <a:solidFill>
                        <a:srgbClr val="074973"/>
                      </a:solidFill>
                      <a:prstDash val="solid"/>
                      <a:round/>
                      <a:headEnd type="none" w="med" len="med"/>
                      <a:tailEnd type="none" w="med" len="med"/>
                    </a:lnL>
                    <a:lnR w="6350" cap="flat" cmpd="sng" algn="ctr">
                      <a:solidFill>
                        <a:srgbClr val="074973"/>
                      </a:solidFill>
                      <a:prstDash val="solid"/>
                      <a:round/>
                      <a:headEnd type="none" w="med" len="med"/>
                      <a:tailEnd type="none" w="med" len="med"/>
                    </a:lnR>
                    <a:lnT w="6350" cap="flat" cmpd="sng" algn="ctr">
                      <a:solidFill>
                        <a:srgbClr val="074973"/>
                      </a:solidFill>
                      <a:prstDash val="solid"/>
                      <a:round/>
                      <a:headEnd type="none" w="med" len="med"/>
                      <a:tailEnd type="none" w="med" len="med"/>
                    </a:lnT>
                    <a:lnB w="6350" cap="flat" cmpd="sng" algn="ctr">
                      <a:solidFill>
                        <a:srgbClr val="074973"/>
                      </a:solidFill>
                      <a:prstDash val="solid"/>
                      <a:round/>
                      <a:headEnd type="none" w="med" len="med"/>
                      <a:tailEnd type="none" w="med" len="med"/>
                    </a:lnB>
                    <a:lnTlToBr w="12700" cmpd="sng">
                      <a:noFill/>
                      <a:prstDash val="solid"/>
                    </a:lnTlToBr>
                    <a:lnBlToTr w="12700" cmpd="sng">
                      <a:noFill/>
                      <a:prstDash val="solid"/>
                    </a:lnBlToTr>
                    <a:solidFill>
                      <a:srgbClr val="074973">
                        <a:alpha val="20000"/>
                      </a:srgbClr>
                    </a:solidFill>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Tx/>
                        <a:buNone/>
                        <a:tabLst/>
                        <a:defRPr/>
                      </a:pPr>
                      <a:r>
                        <a:rPr lang="fr-FR" sz="1900" kern="0" noProof="0" dirty="0">
                          <a:solidFill>
                            <a:schemeClr val="tx1"/>
                          </a:solidFill>
                          <a:latin typeface="Palatino Linotype" panose="02040502050505030304" pitchFamily="18" charset="0"/>
                          <a:ea typeface="Open Sans" panose="020B0606030504020204" pitchFamily="34" charset="0"/>
                          <a:cs typeface="Open Sans" panose="020B0606030504020204" pitchFamily="34" charset="0"/>
                        </a:rPr>
                        <a:t>1,171</a:t>
                      </a:r>
                    </a:p>
                  </a:txBody>
                  <a:tcPr marL="91426" marR="91426" marT="91426" marB="91426" anchor="ctr">
                    <a:lnL w="6350" cap="flat" cmpd="sng" algn="ctr">
                      <a:solidFill>
                        <a:srgbClr val="074973"/>
                      </a:solidFill>
                      <a:prstDash val="solid"/>
                      <a:round/>
                      <a:headEnd type="none" w="med" len="med"/>
                      <a:tailEnd type="none" w="med" len="med"/>
                    </a:lnL>
                    <a:lnR w="6350" cap="flat" cmpd="sng" algn="ctr">
                      <a:solidFill>
                        <a:srgbClr val="074973"/>
                      </a:solidFill>
                      <a:prstDash val="solid"/>
                      <a:round/>
                      <a:headEnd type="none" w="med" len="med"/>
                      <a:tailEnd type="none" w="med" len="med"/>
                    </a:lnR>
                    <a:lnT w="6350" cap="flat" cmpd="sng" algn="ctr">
                      <a:solidFill>
                        <a:srgbClr val="074973"/>
                      </a:solidFill>
                      <a:prstDash val="solid"/>
                      <a:round/>
                      <a:headEnd type="none" w="med" len="med"/>
                      <a:tailEnd type="none" w="med" len="med"/>
                    </a:lnT>
                    <a:lnB w="6350" cap="flat" cmpd="sng" algn="ctr">
                      <a:solidFill>
                        <a:srgbClr val="074973"/>
                      </a:solidFill>
                      <a:prstDash val="solid"/>
                      <a:round/>
                      <a:headEnd type="none" w="med" len="med"/>
                      <a:tailEnd type="none" w="med" len="med"/>
                    </a:lnB>
                    <a:lnTlToBr w="12700" cmpd="sng">
                      <a:noFill/>
                      <a:prstDash val="solid"/>
                    </a:lnTlToBr>
                    <a:lnBlToTr w="12700" cmpd="sng">
                      <a:noFill/>
                      <a:prstDash val="solid"/>
                    </a:lnBlToTr>
                    <a:solidFill>
                      <a:srgbClr val="074973">
                        <a:alpha val="20000"/>
                      </a:srgbClr>
                    </a:solidFill>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Tx/>
                        <a:buNone/>
                        <a:tabLst/>
                        <a:defRPr/>
                      </a:pPr>
                      <a:r>
                        <a:rPr lang="fr-FR" sz="1900" b="1" kern="0" noProof="0" dirty="0">
                          <a:solidFill>
                            <a:schemeClr val="tx1"/>
                          </a:solidFill>
                          <a:effectLst/>
                          <a:latin typeface="Palatino Linotype" panose="02040502050505030304" pitchFamily="18" charset="0"/>
                          <a:ea typeface="Open Sans" panose="020B0606030504020204" pitchFamily="34" charset="0"/>
                          <a:cs typeface="Open Sans" panose="020B0606030504020204" pitchFamily="34" charset="0"/>
                        </a:rPr>
                        <a:t>1,463</a:t>
                      </a:r>
                    </a:p>
                  </a:txBody>
                  <a:tcPr marL="91426" marR="91426" marT="91426" marB="91426" anchor="ctr">
                    <a:lnL w="6350" cap="flat" cmpd="sng" algn="ctr">
                      <a:solidFill>
                        <a:srgbClr val="074973"/>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rgbClr val="074973"/>
                      </a:solidFill>
                      <a:prstDash val="solid"/>
                      <a:round/>
                      <a:headEnd type="none" w="med" len="med"/>
                      <a:tailEnd type="none" w="med" len="med"/>
                    </a:lnT>
                    <a:lnB w="6350" cap="flat" cmpd="sng" algn="ctr">
                      <a:solidFill>
                        <a:srgbClr val="074973"/>
                      </a:solidFill>
                      <a:prstDash val="solid"/>
                      <a:round/>
                      <a:headEnd type="none" w="med" len="med"/>
                      <a:tailEnd type="none" w="med" len="med"/>
                    </a:lnB>
                    <a:lnTlToBr w="12700" cmpd="sng">
                      <a:noFill/>
                      <a:prstDash val="solid"/>
                    </a:lnTlToBr>
                    <a:lnBlToTr w="12700" cmpd="sng">
                      <a:noFill/>
                      <a:prstDash val="solid"/>
                    </a:lnBlToTr>
                    <a:solidFill>
                      <a:srgbClr val="074973">
                        <a:alpha val="20000"/>
                      </a:srgbClr>
                    </a:solidFill>
                  </a:tcPr>
                </a:tc>
                <a:extLst>
                  <a:ext uri="{0D108BD9-81ED-4DB2-BD59-A6C34878D82A}">
                    <a16:rowId xmlns:a16="http://schemas.microsoft.com/office/drawing/2014/main" val="3603179904"/>
                  </a:ext>
                </a:extLst>
              </a:tr>
              <a:tr h="546168">
                <a:tc>
                  <a:txBody>
                    <a:bodyPr/>
                    <a:lstStyle/>
                    <a:p>
                      <a:pPr marL="0" marR="0" algn="l">
                        <a:spcBef>
                          <a:spcPts val="0"/>
                        </a:spcBef>
                        <a:spcAft>
                          <a:spcPts val="0"/>
                        </a:spcAft>
                        <a:buFontTx/>
                        <a:buNone/>
                      </a:pPr>
                      <a:r>
                        <a:rPr lang="fr-FR" sz="1900" b="1" kern="100" noProof="0" dirty="0">
                          <a:solidFill>
                            <a:schemeClr val="bg1"/>
                          </a:solidFill>
                          <a:effectLst/>
                          <a:latin typeface="Palatino Linotype" panose="02040502050505030304" pitchFamily="18" charset="0"/>
                          <a:ea typeface="Open Sans ExtraBold" panose="020B0606030504020204" pitchFamily="34" charset="0"/>
                          <a:cs typeface="Open Sans ExtraBold" panose="020B0606030504020204" pitchFamily="34" charset="0"/>
                        </a:rPr>
                        <a:t>Transport</a:t>
                      </a:r>
                    </a:p>
                  </a:txBody>
                  <a:tcPr marL="91426" marR="91426" marT="91426" marB="91426" anchor="ctr">
                    <a:lnL w="12700" cmpd="sng">
                      <a:noFill/>
                    </a:lnL>
                    <a:lnR w="6350" cap="flat" cmpd="sng" algn="ctr">
                      <a:solidFill>
                        <a:srgbClr val="074973"/>
                      </a:solidFill>
                      <a:prstDash val="solid"/>
                      <a:round/>
                      <a:headEnd type="none" w="med" len="med"/>
                      <a:tailEnd type="none" w="med" len="med"/>
                    </a:lnR>
                    <a:lnT w="6350" cap="flat" cmpd="sng" algn="ctr">
                      <a:solidFill>
                        <a:srgbClr val="074973"/>
                      </a:solidFill>
                      <a:prstDash val="solid"/>
                      <a:round/>
                      <a:headEnd type="none" w="med" len="med"/>
                      <a:tailEnd type="none" w="med" len="med"/>
                    </a:lnT>
                    <a:lnB w="6350" cap="flat" cmpd="sng" algn="ctr">
                      <a:solidFill>
                        <a:srgbClr val="074973"/>
                      </a:solidFill>
                      <a:prstDash val="solid"/>
                      <a:round/>
                      <a:headEnd type="none" w="med" len="med"/>
                      <a:tailEnd type="none" w="med" len="med"/>
                    </a:lnB>
                    <a:lnTlToBr w="12700" cmpd="sng">
                      <a:noFill/>
                      <a:prstDash val="solid"/>
                    </a:lnTlToBr>
                    <a:lnBlToTr w="12700" cmpd="sng">
                      <a:noFill/>
                      <a:prstDash val="solid"/>
                    </a:lnBlToTr>
                    <a:solidFill>
                      <a:srgbClr val="074973"/>
                    </a:solidFill>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Tx/>
                        <a:buNone/>
                        <a:tabLst/>
                        <a:defRPr/>
                      </a:pPr>
                      <a:r>
                        <a:rPr lang="fr-FR" sz="1900" kern="0" noProof="0" dirty="0">
                          <a:solidFill>
                            <a:schemeClr val="tx1"/>
                          </a:solidFill>
                          <a:latin typeface="Palatino Linotype" panose="02040502050505030304" pitchFamily="18" charset="0"/>
                          <a:ea typeface="Open Sans" panose="020B0606030504020204" pitchFamily="34" charset="0"/>
                          <a:cs typeface="Open Sans" panose="020B0606030504020204" pitchFamily="34" charset="0"/>
                        </a:rPr>
                        <a:t>375</a:t>
                      </a:r>
                    </a:p>
                  </a:txBody>
                  <a:tcPr marL="91426" marR="91426" marT="91426" marB="91426" anchor="ctr">
                    <a:lnL w="6350" cap="flat" cmpd="sng" algn="ctr">
                      <a:solidFill>
                        <a:srgbClr val="074973"/>
                      </a:solidFill>
                      <a:prstDash val="solid"/>
                      <a:round/>
                      <a:headEnd type="none" w="med" len="med"/>
                      <a:tailEnd type="none" w="med" len="med"/>
                    </a:lnL>
                    <a:lnR w="6350" cap="flat" cmpd="sng" algn="ctr">
                      <a:solidFill>
                        <a:srgbClr val="074973"/>
                      </a:solidFill>
                      <a:prstDash val="solid"/>
                      <a:round/>
                      <a:headEnd type="none" w="med" len="med"/>
                      <a:tailEnd type="none" w="med" len="med"/>
                    </a:lnR>
                    <a:lnT w="6350" cap="flat" cmpd="sng" algn="ctr">
                      <a:solidFill>
                        <a:srgbClr val="074973"/>
                      </a:solidFill>
                      <a:prstDash val="solid"/>
                      <a:round/>
                      <a:headEnd type="none" w="med" len="med"/>
                      <a:tailEnd type="none" w="med" len="med"/>
                    </a:lnT>
                    <a:lnB w="6350" cap="flat" cmpd="sng" algn="ctr">
                      <a:solidFill>
                        <a:srgbClr val="074973"/>
                      </a:solidFill>
                      <a:prstDash val="solid"/>
                      <a:round/>
                      <a:headEnd type="none" w="med" len="med"/>
                      <a:tailEnd type="none" w="med" len="med"/>
                    </a:lnB>
                    <a:lnTlToBr w="12700" cmpd="sng">
                      <a:noFill/>
                      <a:prstDash val="solid"/>
                    </a:lnTlToBr>
                    <a:lnBlToTr w="12700" cmpd="sng">
                      <a:noFill/>
                      <a:prstDash val="solid"/>
                    </a:lnBlToTr>
                    <a:solidFill>
                      <a:srgbClr val="FFC000">
                        <a:alpha val="20000"/>
                      </a:srgbClr>
                    </a:solidFill>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Tx/>
                        <a:buNone/>
                        <a:tabLst/>
                        <a:defRPr/>
                      </a:pPr>
                      <a:r>
                        <a:rPr lang="fr-FR" sz="1900" kern="0" noProof="0" dirty="0">
                          <a:solidFill>
                            <a:schemeClr val="tx1"/>
                          </a:solidFill>
                          <a:latin typeface="Palatino Linotype" panose="02040502050505030304" pitchFamily="18" charset="0"/>
                          <a:ea typeface="Open Sans" panose="020B0606030504020204" pitchFamily="34" charset="0"/>
                          <a:cs typeface="Open Sans" panose="020B0606030504020204" pitchFamily="34" charset="0"/>
                        </a:rPr>
                        <a:t>- </a:t>
                      </a:r>
                    </a:p>
                  </a:txBody>
                  <a:tcPr marL="91426" marR="91426" marT="91426" marB="91426" anchor="ctr">
                    <a:lnL w="6350" cap="flat" cmpd="sng" algn="ctr">
                      <a:solidFill>
                        <a:srgbClr val="074973"/>
                      </a:solidFill>
                      <a:prstDash val="solid"/>
                      <a:round/>
                      <a:headEnd type="none" w="med" len="med"/>
                      <a:tailEnd type="none" w="med" len="med"/>
                    </a:lnL>
                    <a:lnR w="6350" cap="flat" cmpd="sng" algn="ctr">
                      <a:solidFill>
                        <a:srgbClr val="074973"/>
                      </a:solidFill>
                      <a:prstDash val="solid"/>
                      <a:round/>
                      <a:headEnd type="none" w="med" len="med"/>
                      <a:tailEnd type="none" w="med" len="med"/>
                    </a:lnR>
                    <a:lnT w="6350" cap="flat" cmpd="sng" algn="ctr">
                      <a:solidFill>
                        <a:srgbClr val="074973"/>
                      </a:solidFill>
                      <a:prstDash val="solid"/>
                      <a:round/>
                      <a:headEnd type="none" w="med" len="med"/>
                      <a:tailEnd type="none" w="med" len="med"/>
                    </a:lnT>
                    <a:lnB w="6350" cap="flat" cmpd="sng" algn="ctr">
                      <a:solidFill>
                        <a:srgbClr val="074973"/>
                      </a:solidFill>
                      <a:prstDash val="solid"/>
                      <a:round/>
                      <a:headEnd type="none" w="med" len="med"/>
                      <a:tailEnd type="none" w="med" len="med"/>
                    </a:lnB>
                    <a:lnTlToBr w="12700" cmpd="sng">
                      <a:noFill/>
                      <a:prstDash val="solid"/>
                    </a:lnTlToBr>
                    <a:lnBlToTr w="12700" cmpd="sng">
                      <a:noFill/>
                      <a:prstDash val="solid"/>
                    </a:lnBlToTr>
                    <a:solidFill>
                      <a:srgbClr val="FFC000">
                        <a:alpha val="20000"/>
                      </a:srgbClr>
                    </a:solidFill>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Tx/>
                        <a:buNone/>
                        <a:tabLst/>
                        <a:defRPr/>
                      </a:pPr>
                      <a:r>
                        <a:rPr lang="fr-FR" sz="1900" b="1" kern="0" noProof="0" dirty="0">
                          <a:solidFill>
                            <a:schemeClr val="tx1"/>
                          </a:solidFill>
                          <a:effectLst/>
                          <a:latin typeface="Palatino Linotype" panose="02040502050505030304" pitchFamily="18" charset="0"/>
                          <a:ea typeface="Open Sans" panose="020B0606030504020204" pitchFamily="34" charset="0"/>
                          <a:cs typeface="Open Sans" panose="020B0606030504020204" pitchFamily="34" charset="0"/>
                        </a:rPr>
                        <a:t>375</a:t>
                      </a:r>
                    </a:p>
                  </a:txBody>
                  <a:tcPr marL="91426" marR="91426" marT="91426" marB="91426" anchor="ctr">
                    <a:lnL w="6350" cap="flat" cmpd="sng" algn="ctr">
                      <a:solidFill>
                        <a:srgbClr val="074973"/>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rgbClr val="074973"/>
                      </a:solidFill>
                      <a:prstDash val="solid"/>
                      <a:round/>
                      <a:headEnd type="none" w="med" len="med"/>
                      <a:tailEnd type="none" w="med" len="med"/>
                    </a:lnT>
                    <a:lnB w="6350" cap="flat" cmpd="sng" algn="ctr">
                      <a:solidFill>
                        <a:srgbClr val="074973"/>
                      </a:solidFill>
                      <a:prstDash val="solid"/>
                      <a:round/>
                      <a:headEnd type="none" w="med" len="med"/>
                      <a:tailEnd type="none" w="med" len="med"/>
                    </a:lnB>
                    <a:lnTlToBr w="12700" cmpd="sng">
                      <a:noFill/>
                      <a:prstDash val="solid"/>
                    </a:lnTlToBr>
                    <a:lnBlToTr w="12700" cmpd="sng">
                      <a:noFill/>
                      <a:prstDash val="solid"/>
                    </a:lnBlToTr>
                    <a:solidFill>
                      <a:srgbClr val="FFC000">
                        <a:alpha val="20000"/>
                      </a:srgbClr>
                    </a:solidFill>
                  </a:tcPr>
                </a:tc>
                <a:extLst>
                  <a:ext uri="{0D108BD9-81ED-4DB2-BD59-A6C34878D82A}">
                    <a16:rowId xmlns:a16="http://schemas.microsoft.com/office/drawing/2014/main" val="4225236761"/>
                  </a:ext>
                </a:extLst>
              </a:tr>
              <a:tr h="550242">
                <a:tc>
                  <a:txBody>
                    <a:bodyPr/>
                    <a:lstStyle/>
                    <a:p>
                      <a:pPr marL="0" marR="0" lvl="0" indent="0" algn="l" defTabSz="1371600" rtl="0" eaLnBrk="1" fontAlgn="auto" latinLnBrk="0" hangingPunct="1">
                        <a:lnSpc>
                          <a:spcPct val="100000"/>
                        </a:lnSpc>
                        <a:spcBef>
                          <a:spcPts val="0"/>
                        </a:spcBef>
                        <a:spcAft>
                          <a:spcPts val="0"/>
                        </a:spcAft>
                        <a:buClrTx/>
                        <a:buSzTx/>
                        <a:buFontTx/>
                        <a:buNone/>
                        <a:tabLst/>
                        <a:defRPr/>
                      </a:pPr>
                      <a:r>
                        <a:rPr lang="fr-FR" sz="1900" b="1" kern="100" noProof="0" dirty="0">
                          <a:solidFill>
                            <a:schemeClr val="bg1"/>
                          </a:solidFill>
                          <a:effectLst/>
                          <a:latin typeface="Palatino Linotype" panose="02040502050505030304" pitchFamily="18" charset="0"/>
                          <a:ea typeface="Open Sans ExtraBold" panose="020B0606030504020204" pitchFamily="34" charset="0"/>
                          <a:cs typeface="Open Sans ExtraBold" panose="020B0606030504020204" pitchFamily="34" charset="0"/>
                        </a:rPr>
                        <a:t>Distribution</a:t>
                      </a:r>
                    </a:p>
                  </a:txBody>
                  <a:tcPr marL="91426" marR="91426" marT="91426" marB="91426" anchor="ctr">
                    <a:lnL w="12700" cmpd="sng">
                      <a:noFill/>
                    </a:lnL>
                    <a:lnR w="6350" cap="flat" cmpd="sng" algn="ctr">
                      <a:solidFill>
                        <a:srgbClr val="074973"/>
                      </a:solidFill>
                      <a:prstDash val="solid"/>
                      <a:round/>
                      <a:headEnd type="none" w="med" len="med"/>
                      <a:tailEnd type="none" w="med" len="med"/>
                    </a:lnR>
                    <a:lnT w="6350" cap="flat" cmpd="sng" algn="ctr">
                      <a:solidFill>
                        <a:srgbClr val="074973"/>
                      </a:solidFill>
                      <a:prstDash val="solid"/>
                      <a:round/>
                      <a:headEnd type="none" w="med" len="med"/>
                      <a:tailEnd type="none" w="med" len="med"/>
                    </a:lnT>
                    <a:lnB w="6350" cap="flat" cmpd="sng" algn="ctr">
                      <a:solidFill>
                        <a:srgbClr val="074973"/>
                      </a:solidFill>
                      <a:prstDash val="solid"/>
                      <a:round/>
                      <a:headEnd type="none" w="med" len="med"/>
                      <a:tailEnd type="none" w="med" len="med"/>
                    </a:lnB>
                    <a:lnTlToBr w="12700" cmpd="sng">
                      <a:noFill/>
                      <a:prstDash val="solid"/>
                    </a:lnTlToBr>
                    <a:lnBlToTr w="12700" cmpd="sng">
                      <a:noFill/>
                      <a:prstDash val="solid"/>
                    </a:lnBlToTr>
                    <a:solidFill>
                      <a:srgbClr val="074973"/>
                    </a:solidFill>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Tx/>
                        <a:buNone/>
                        <a:tabLst/>
                        <a:defRPr/>
                      </a:pPr>
                      <a:r>
                        <a:rPr lang="fr-FR" sz="1900" b="0" kern="0" noProof="0" dirty="0">
                          <a:solidFill>
                            <a:schemeClr val="tx1"/>
                          </a:solidFill>
                          <a:effectLst/>
                          <a:latin typeface="Palatino Linotype" panose="02040502050505030304" pitchFamily="18" charset="0"/>
                          <a:ea typeface="Open Sans" panose="020B0606030504020204" pitchFamily="34" charset="0"/>
                          <a:cs typeface="Open Sans" panose="020B0606030504020204" pitchFamily="34" charset="0"/>
                        </a:rPr>
                        <a:t>189</a:t>
                      </a:r>
                    </a:p>
                  </a:txBody>
                  <a:tcPr marL="91426" marR="91426" marT="91426" marB="91426" anchor="ctr">
                    <a:lnL w="6350" cap="flat" cmpd="sng" algn="ctr">
                      <a:solidFill>
                        <a:srgbClr val="074973"/>
                      </a:solidFill>
                      <a:prstDash val="solid"/>
                      <a:round/>
                      <a:headEnd type="none" w="med" len="med"/>
                      <a:tailEnd type="none" w="med" len="med"/>
                    </a:lnL>
                    <a:lnR w="6350" cap="flat" cmpd="sng" algn="ctr">
                      <a:solidFill>
                        <a:srgbClr val="074973"/>
                      </a:solidFill>
                      <a:prstDash val="solid"/>
                      <a:round/>
                      <a:headEnd type="none" w="med" len="med"/>
                      <a:tailEnd type="none" w="med" len="med"/>
                    </a:lnR>
                    <a:lnT w="6350" cap="flat" cmpd="sng" algn="ctr">
                      <a:solidFill>
                        <a:srgbClr val="074973"/>
                      </a:solidFill>
                      <a:prstDash val="solid"/>
                      <a:round/>
                      <a:headEnd type="none" w="med" len="med"/>
                      <a:tailEnd type="none" w="med" len="med"/>
                    </a:lnT>
                    <a:lnB w="6350" cap="flat" cmpd="sng" algn="ctr">
                      <a:solidFill>
                        <a:srgbClr val="074973"/>
                      </a:solidFill>
                      <a:prstDash val="solid"/>
                      <a:round/>
                      <a:headEnd type="none" w="med" len="med"/>
                      <a:tailEnd type="none" w="med" len="med"/>
                    </a:lnB>
                    <a:lnTlToBr w="12700" cmpd="sng">
                      <a:noFill/>
                      <a:prstDash val="solid"/>
                    </a:lnTlToBr>
                    <a:lnBlToTr w="12700" cmpd="sng">
                      <a:noFill/>
                      <a:prstDash val="solid"/>
                    </a:lnBlToTr>
                    <a:solidFill>
                      <a:srgbClr val="074973">
                        <a:alpha val="20000"/>
                      </a:srgbClr>
                    </a:solidFill>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Tx/>
                        <a:buNone/>
                        <a:tabLst/>
                        <a:defRPr/>
                      </a:pPr>
                      <a:r>
                        <a:rPr lang="fr-FR" sz="1900" b="1" kern="0" noProof="0" dirty="0">
                          <a:solidFill>
                            <a:schemeClr val="tx1"/>
                          </a:solidFill>
                          <a:effectLst/>
                          <a:latin typeface="Palatino Linotype" panose="02040502050505030304" pitchFamily="18" charset="0"/>
                          <a:ea typeface="Open Sans" panose="020B0606030504020204" pitchFamily="34" charset="0"/>
                          <a:cs typeface="Open Sans" panose="020B0606030504020204" pitchFamily="34" charset="0"/>
                        </a:rPr>
                        <a:t>-</a:t>
                      </a:r>
                    </a:p>
                  </a:txBody>
                  <a:tcPr marL="91426" marR="91426" marT="91426" marB="91426" anchor="ctr">
                    <a:lnL w="6350" cap="flat" cmpd="sng" algn="ctr">
                      <a:solidFill>
                        <a:srgbClr val="074973"/>
                      </a:solidFill>
                      <a:prstDash val="solid"/>
                      <a:round/>
                      <a:headEnd type="none" w="med" len="med"/>
                      <a:tailEnd type="none" w="med" len="med"/>
                    </a:lnL>
                    <a:lnR w="6350" cap="flat" cmpd="sng" algn="ctr">
                      <a:solidFill>
                        <a:srgbClr val="074973"/>
                      </a:solidFill>
                      <a:prstDash val="solid"/>
                      <a:round/>
                      <a:headEnd type="none" w="med" len="med"/>
                      <a:tailEnd type="none" w="med" len="med"/>
                    </a:lnR>
                    <a:lnT w="6350" cap="flat" cmpd="sng" algn="ctr">
                      <a:solidFill>
                        <a:srgbClr val="074973"/>
                      </a:solidFill>
                      <a:prstDash val="solid"/>
                      <a:round/>
                      <a:headEnd type="none" w="med" len="med"/>
                      <a:tailEnd type="none" w="med" len="med"/>
                    </a:lnT>
                    <a:lnB w="6350" cap="flat" cmpd="sng" algn="ctr">
                      <a:solidFill>
                        <a:srgbClr val="074973"/>
                      </a:solidFill>
                      <a:prstDash val="solid"/>
                      <a:round/>
                      <a:headEnd type="none" w="med" len="med"/>
                      <a:tailEnd type="none" w="med" len="med"/>
                    </a:lnB>
                    <a:lnTlToBr w="12700" cmpd="sng">
                      <a:noFill/>
                      <a:prstDash val="solid"/>
                    </a:lnTlToBr>
                    <a:lnBlToTr w="12700" cmpd="sng">
                      <a:noFill/>
                      <a:prstDash val="solid"/>
                    </a:lnBlToTr>
                    <a:solidFill>
                      <a:srgbClr val="074973">
                        <a:alpha val="20000"/>
                      </a:srgbClr>
                    </a:solidFill>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Tx/>
                        <a:buNone/>
                        <a:tabLst/>
                        <a:defRPr/>
                      </a:pPr>
                      <a:r>
                        <a:rPr lang="fr-FR" sz="1900" b="1" kern="0" noProof="0" dirty="0">
                          <a:solidFill>
                            <a:schemeClr val="tx1"/>
                          </a:solidFill>
                          <a:effectLst/>
                          <a:latin typeface="Palatino Linotype" panose="02040502050505030304" pitchFamily="18" charset="0"/>
                          <a:ea typeface="Open Sans" panose="020B0606030504020204" pitchFamily="34" charset="0"/>
                          <a:cs typeface="Open Sans" panose="020B0606030504020204" pitchFamily="34" charset="0"/>
                        </a:rPr>
                        <a:t>189</a:t>
                      </a:r>
                    </a:p>
                  </a:txBody>
                  <a:tcPr marL="91426" marR="91426" marT="91426" marB="91426" anchor="ctr">
                    <a:lnL w="6350" cap="flat" cmpd="sng" algn="ctr">
                      <a:solidFill>
                        <a:srgbClr val="074973"/>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rgbClr val="074973"/>
                      </a:solidFill>
                      <a:prstDash val="solid"/>
                      <a:round/>
                      <a:headEnd type="none" w="med" len="med"/>
                      <a:tailEnd type="none" w="med" len="med"/>
                    </a:lnT>
                    <a:lnB w="6350" cap="flat" cmpd="sng" algn="ctr">
                      <a:solidFill>
                        <a:srgbClr val="074973"/>
                      </a:solidFill>
                      <a:prstDash val="solid"/>
                      <a:round/>
                      <a:headEnd type="none" w="med" len="med"/>
                      <a:tailEnd type="none" w="med" len="med"/>
                    </a:lnB>
                    <a:lnTlToBr w="12700" cmpd="sng">
                      <a:noFill/>
                      <a:prstDash val="solid"/>
                    </a:lnTlToBr>
                    <a:lnBlToTr w="12700" cmpd="sng">
                      <a:noFill/>
                      <a:prstDash val="solid"/>
                    </a:lnBlToTr>
                    <a:solidFill>
                      <a:srgbClr val="074973">
                        <a:alpha val="20000"/>
                      </a:srgbClr>
                    </a:solidFill>
                  </a:tcPr>
                </a:tc>
                <a:extLst>
                  <a:ext uri="{0D108BD9-81ED-4DB2-BD59-A6C34878D82A}">
                    <a16:rowId xmlns:a16="http://schemas.microsoft.com/office/drawing/2014/main" val="601391921"/>
                  </a:ext>
                </a:extLst>
              </a:tr>
              <a:tr h="546168">
                <a:tc>
                  <a:txBody>
                    <a:bodyPr/>
                    <a:lstStyle/>
                    <a:p>
                      <a:pPr marL="0" marR="0" algn="l">
                        <a:spcBef>
                          <a:spcPts val="0"/>
                        </a:spcBef>
                        <a:spcAft>
                          <a:spcPts val="0"/>
                        </a:spcAft>
                        <a:buFontTx/>
                        <a:buNone/>
                      </a:pPr>
                      <a:r>
                        <a:rPr lang="fr-FR" sz="1900" b="1" kern="100" noProof="0" dirty="0">
                          <a:solidFill>
                            <a:schemeClr val="bg1"/>
                          </a:solidFill>
                          <a:effectLst/>
                          <a:latin typeface="Palatino Linotype" panose="02040502050505030304" pitchFamily="18" charset="0"/>
                          <a:ea typeface="Open Sans ExtraBold" panose="020B0606030504020204" pitchFamily="34" charset="0"/>
                          <a:cs typeface="Open Sans ExtraBold" panose="020B0606030504020204" pitchFamily="34" charset="0"/>
                        </a:rPr>
                        <a:t>ERD</a:t>
                      </a:r>
                      <a:endParaRPr lang="fr-FR" sz="1900" b="1" kern="100" noProof="0" dirty="0">
                        <a:solidFill>
                          <a:schemeClr val="bg1"/>
                        </a:solidFill>
                        <a:effectLst/>
                        <a:latin typeface="Palatino Linotype" panose="02040502050505030304" pitchFamily="18" charset="0"/>
                        <a:ea typeface="Open Sans" panose="020B0606030504020204" pitchFamily="34" charset="0"/>
                        <a:cs typeface="Open Sans" panose="020B0606030504020204" pitchFamily="34" charset="0"/>
                      </a:endParaRPr>
                    </a:p>
                  </a:txBody>
                  <a:tcPr marL="91426" marR="91426" marT="91426" marB="91426" anchor="ctr">
                    <a:lnL w="12700" cmpd="sng">
                      <a:noFill/>
                    </a:lnL>
                    <a:lnR w="6350" cap="flat" cmpd="sng" algn="ctr">
                      <a:solidFill>
                        <a:srgbClr val="074973"/>
                      </a:solidFill>
                      <a:prstDash val="solid"/>
                      <a:round/>
                      <a:headEnd type="none" w="med" len="med"/>
                      <a:tailEnd type="none" w="med" len="med"/>
                    </a:lnR>
                    <a:lnT w="6350" cap="flat" cmpd="sng" algn="ctr">
                      <a:solidFill>
                        <a:srgbClr val="074973"/>
                      </a:solidFill>
                      <a:prstDash val="solid"/>
                      <a:round/>
                      <a:headEnd type="none" w="med" len="med"/>
                      <a:tailEnd type="none" w="med" len="med"/>
                    </a:lnT>
                    <a:lnB w="6350" cap="flat" cmpd="sng" algn="ctr">
                      <a:solidFill>
                        <a:srgbClr val="074973"/>
                      </a:solidFill>
                      <a:prstDash val="solid"/>
                      <a:round/>
                      <a:headEnd type="none" w="med" len="med"/>
                      <a:tailEnd type="none" w="med" len="med"/>
                    </a:lnB>
                    <a:lnTlToBr w="12700" cmpd="sng">
                      <a:noFill/>
                      <a:prstDash val="solid"/>
                    </a:lnTlToBr>
                    <a:lnBlToTr w="12700" cmpd="sng">
                      <a:noFill/>
                      <a:prstDash val="solid"/>
                    </a:lnBlToTr>
                    <a:solidFill>
                      <a:srgbClr val="074973"/>
                    </a:solidFill>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Tx/>
                        <a:buNone/>
                        <a:tabLst/>
                        <a:defRPr/>
                      </a:pPr>
                      <a:r>
                        <a:rPr lang="fr-FR" sz="1900" kern="0" noProof="0" dirty="0">
                          <a:solidFill>
                            <a:schemeClr val="tx1"/>
                          </a:solidFill>
                          <a:latin typeface="Palatino Linotype" panose="02040502050505030304" pitchFamily="18" charset="0"/>
                          <a:ea typeface="Open Sans" panose="020B0606030504020204" pitchFamily="34" charset="0"/>
                          <a:cs typeface="Open Sans" panose="020B0606030504020204" pitchFamily="34" charset="0"/>
                        </a:rPr>
                        <a:t>104</a:t>
                      </a:r>
                      <a:endParaRPr lang="fr-FR" sz="1900" b="1" kern="0" noProof="0" dirty="0">
                        <a:solidFill>
                          <a:schemeClr val="tx1"/>
                        </a:solidFill>
                        <a:effectLst/>
                        <a:latin typeface="Palatino Linotype" panose="02040502050505030304" pitchFamily="18" charset="0"/>
                        <a:ea typeface="Open Sans" panose="020B0606030504020204" pitchFamily="34" charset="0"/>
                        <a:cs typeface="Open Sans" panose="020B0606030504020204" pitchFamily="34" charset="0"/>
                      </a:endParaRPr>
                    </a:p>
                  </a:txBody>
                  <a:tcPr marL="91426" marR="91426" marT="91426" marB="91426" anchor="ctr">
                    <a:lnL w="6350" cap="flat" cmpd="sng" algn="ctr">
                      <a:solidFill>
                        <a:srgbClr val="074973"/>
                      </a:solidFill>
                      <a:prstDash val="solid"/>
                      <a:round/>
                      <a:headEnd type="none" w="med" len="med"/>
                      <a:tailEnd type="none" w="med" len="med"/>
                    </a:lnL>
                    <a:lnR w="6350" cap="flat" cmpd="sng" algn="ctr">
                      <a:solidFill>
                        <a:srgbClr val="074973"/>
                      </a:solidFill>
                      <a:prstDash val="solid"/>
                      <a:round/>
                      <a:headEnd type="none" w="med" len="med"/>
                      <a:tailEnd type="none" w="med" len="med"/>
                    </a:lnR>
                    <a:lnT w="6350" cap="flat" cmpd="sng" algn="ctr">
                      <a:solidFill>
                        <a:srgbClr val="074973"/>
                      </a:solidFill>
                      <a:prstDash val="solid"/>
                      <a:round/>
                      <a:headEnd type="none" w="med" len="med"/>
                      <a:tailEnd type="none" w="med" len="med"/>
                    </a:lnT>
                    <a:lnB w="6350" cap="flat" cmpd="sng" algn="ctr">
                      <a:solidFill>
                        <a:srgbClr val="074973"/>
                      </a:solidFill>
                      <a:prstDash val="solid"/>
                      <a:round/>
                      <a:headEnd type="none" w="med" len="med"/>
                      <a:tailEnd type="none" w="med" len="med"/>
                    </a:lnB>
                    <a:lnTlToBr w="12700" cmpd="sng">
                      <a:noFill/>
                      <a:prstDash val="solid"/>
                    </a:lnTlToBr>
                    <a:lnBlToTr w="12700" cmpd="sng">
                      <a:noFill/>
                      <a:prstDash val="solid"/>
                    </a:lnBlToTr>
                    <a:solidFill>
                      <a:srgbClr val="074973">
                        <a:alpha val="20000"/>
                      </a:srgbClr>
                    </a:solidFill>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Tx/>
                        <a:buNone/>
                        <a:tabLst/>
                        <a:defRPr/>
                      </a:pPr>
                      <a:r>
                        <a:rPr lang="fr-FR" sz="1900" kern="0" noProof="0" dirty="0">
                          <a:solidFill>
                            <a:schemeClr val="tx1"/>
                          </a:solidFill>
                          <a:effectLst/>
                          <a:latin typeface="Palatino Linotype" panose="02040502050505030304" pitchFamily="18" charset="0"/>
                          <a:ea typeface="Open Sans" panose="020B0606030504020204" pitchFamily="34" charset="0"/>
                          <a:cs typeface="Open Sans" panose="020B0606030504020204" pitchFamily="34" charset="0"/>
                        </a:rPr>
                        <a:t>51</a:t>
                      </a:r>
                      <a:endParaRPr lang="fr-FR" sz="1900" b="1" kern="0" noProof="0" dirty="0">
                        <a:solidFill>
                          <a:schemeClr val="tx1"/>
                        </a:solidFill>
                        <a:effectLst/>
                        <a:latin typeface="Palatino Linotype" panose="02040502050505030304" pitchFamily="18" charset="0"/>
                        <a:ea typeface="Open Sans" panose="020B0606030504020204" pitchFamily="34" charset="0"/>
                        <a:cs typeface="Open Sans" panose="020B0606030504020204" pitchFamily="34" charset="0"/>
                      </a:endParaRPr>
                    </a:p>
                  </a:txBody>
                  <a:tcPr marL="91426" marR="91426" marT="91426" marB="91426" anchor="ctr">
                    <a:lnL w="6350" cap="flat" cmpd="sng" algn="ctr">
                      <a:solidFill>
                        <a:srgbClr val="074973"/>
                      </a:solidFill>
                      <a:prstDash val="solid"/>
                      <a:round/>
                      <a:headEnd type="none" w="med" len="med"/>
                      <a:tailEnd type="none" w="med" len="med"/>
                    </a:lnL>
                    <a:lnR w="6350" cap="flat" cmpd="sng" algn="ctr">
                      <a:solidFill>
                        <a:srgbClr val="074973"/>
                      </a:solidFill>
                      <a:prstDash val="solid"/>
                      <a:round/>
                      <a:headEnd type="none" w="med" len="med"/>
                      <a:tailEnd type="none" w="med" len="med"/>
                    </a:lnR>
                    <a:lnT w="6350" cap="flat" cmpd="sng" algn="ctr">
                      <a:solidFill>
                        <a:srgbClr val="074973"/>
                      </a:solidFill>
                      <a:prstDash val="solid"/>
                      <a:round/>
                      <a:headEnd type="none" w="med" len="med"/>
                      <a:tailEnd type="none" w="med" len="med"/>
                    </a:lnT>
                    <a:lnB w="6350" cap="flat" cmpd="sng" algn="ctr">
                      <a:solidFill>
                        <a:srgbClr val="074973"/>
                      </a:solidFill>
                      <a:prstDash val="solid"/>
                      <a:round/>
                      <a:headEnd type="none" w="med" len="med"/>
                      <a:tailEnd type="none" w="med" len="med"/>
                    </a:lnB>
                    <a:lnTlToBr w="12700" cmpd="sng">
                      <a:noFill/>
                      <a:prstDash val="solid"/>
                    </a:lnTlToBr>
                    <a:lnBlToTr w="12700" cmpd="sng">
                      <a:noFill/>
                      <a:prstDash val="solid"/>
                    </a:lnBlToTr>
                    <a:solidFill>
                      <a:srgbClr val="074973">
                        <a:alpha val="20000"/>
                      </a:srgbClr>
                    </a:solidFill>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Tx/>
                        <a:buNone/>
                        <a:tabLst/>
                        <a:defRPr/>
                      </a:pPr>
                      <a:r>
                        <a:rPr lang="fr-FR" sz="1900" b="1" kern="0" noProof="0" dirty="0">
                          <a:solidFill>
                            <a:schemeClr val="tx1"/>
                          </a:solidFill>
                          <a:effectLst/>
                          <a:latin typeface="Palatino Linotype" panose="02040502050505030304" pitchFamily="18" charset="0"/>
                          <a:ea typeface="Open Sans" panose="020B0606030504020204" pitchFamily="34" charset="0"/>
                          <a:cs typeface="Open Sans" panose="020B0606030504020204" pitchFamily="34" charset="0"/>
                        </a:rPr>
                        <a:t>155</a:t>
                      </a:r>
                    </a:p>
                  </a:txBody>
                  <a:tcPr marL="91426" marR="91426" marT="91426" marB="91426" anchor="ctr">
                    <a:lnL w="6350" cap="flat" cmpd="sng" algn="ctr">
                      <a:solidFill>
                        <a:srgbClr val="074973"/>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rgbClr val="074973"/>
                      </a:solidFill>
                      <a:prstDash val="solid"/>
                      <a:round/>
                      <a:headEnd type="none" w="med" len="med"/>
                      <a:tailEnd type="none" w="med" len="med"/>
                    </a:lnT>
                    <a:lnB w="6350" cap="flat" cmpd="sng" algn="ctr">
                      <a:solidFill>
                        <a:srgbClr val="074973"/>
                      </a:solidFill>
                      <a:prstDash val="solid"/>
                      <a:round/>
                      <a:headEnd type="none" w="med" len="med"/>
                      <a:tailEnd type="none" w="med" len="med"/>
                    </a:lnB>
                    <a:lnTlToBr w="12700" cmpd="sng">
                      <a:noFill/>
                      <a:prstDash val="solid"/>
                    </a:lnTlToBr>
                    <a:lnBlToTr w="12700" cmpd="sng">
                      <a:noFill/>
                      <a:prstDash val="solid"/>
                    </a:lnBlToTr>
                    <a:solidFill>
                      <a:srgbClr val="074973">
                        <a:alpha val="20000"/>
                      </a:srgbClr>
                    </a:solidFill>
                  </a:tcPr>
                </a:tc>
                <a:extLst>
                  <a:ext uri="{0D108BD9-81ED-4DB2-BD59-A6C34878D82A}">
                    <a16:rowId xmlns:a16="http://schemas.microsoft.com/office/drawing/2014/main" val="3352917155"/>
                  </a:ext>
                </a:extLst>
              </a:tr>
              <a:tr h="751724">
                <a:tc>
                  <a:txBody>
                    <a:bodyPr/>
                    <a:lstStyle/>
                    <a:p>
                      <a:pPr marL="0" marR="0" lvl="0" indent="0" algn="l" defTabSz="1371600" rtl="0" eaLnBrk="1" fontAlgn="auto" latinLnBrk="0" hangingPunct="1">
                        <a:lnSpc>
                          <a:spcPct val="100000"/>
                        </a:lnSpc>
                        <a:spcBef>
                          <a:spcPts val="0"/>
                        </a:spcBef>
                        <a:spcAft>
                          <a:spcPts val="0"/>
                        </a:spcAft>
                        <a:buClrTx/>
                        <a:buSzTx/>
                        <a:buFontTx/>
                        <a:buNone/>
                        <a:tabLst/>
                        <a:defRPr/>
                      </a:pPr>
                      <a:r>
                        <a:rPr lang="fr-FR" sz="1900" b="1" kern="100" noProof="0" dirty="0">
                          <a:solidFill>
                            <a:schemeClr val="bg1"/>
                          </a:solidFill>
                          <a:effectLst/>
                          <a:latin typeface="Palatino Linotype" panose="02040502050505030304" pitchFamily="18" charset="0"/>
                          <a:ea typeface="Open Sans ExtraBold" panose="020B0606030504020204" pitchFamily="34" charset="0"/>
                          <a:cs typeface="Open Sans ExtraBold" panose="020B0606030504020204" pitchFamily="34" charset="0"/>
                        </a:rPr>
                        <a:t>Cuisson propre</a:t>
                      </a:r>
                    </a:p>
                  </a:txBody>
                  <a:tcPr marL="91426" marR="91426" marT="91426" marB="91426" anchor="ctr">
                    <a:lnL w="12700" cmpd="sng">
                      <a:noFill/>
                    </a:lnL>
                    <a:lnR w="6350" cap="flat" cmpd="sng" algn="ctr">
                      <a:solidFill>
                        <a:srgbClr val="074973"/>
                      </a:solidFill>
                      <a:prstDash val="solid"/>
                      <a:round/>
                      <a:headEnd type="none" w="med" len="med"/>
                      <a:tailEnd type="none" w="med" len="med"/>
                    </a:lnR>
                    <a:lnT w="6350" cap="flat" cmpd="sng" algn="ctr">
                      <a:solidFill>
                        <a:srgbClr val="074973"/>
                      </a:solidFill>
                      <a:prstDash val="solid"/>
                      <a:round/>
                      <a:headEnd type="none" w="med" len="med"/>
                      <a:tailEnd type="none" w="med" len="med"/>
                    </a:lnT>
                    <a:lnB w="6350" cap="flat" cmpd="sng" algn="ctr">
                      <a:solidFill>
                        <a:srgbClr val="074973"/>
                      </a:solidFill>
                      <a:prstDash val="solid"/>
                      <a:round/>
                      <a:headEnd type="none" w="med" len="med"/>
                      <a:tailEnd type="none" w="med" len="med"/>
                    </a:lnB>
                    <a:lnTlToBr w="12700" cmpd="sng">
                      <a:noFill/>
                      <a:prstDash val="solid"/>
                    </a:lnTlToBr>
                    <a:lnBlToTr w="12700" cmpd="sng">
                      <a:noFill/>
                      <a:prstDash val="solid"/>
                    </a:lnBlToTr>
                    <a:solidFill>
                      <a:srgbClr val="074973"/>
                    </a:solidFill>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Tx/>
                        <a:buNone/>
                        <a:tabLst/>
                        <a:defRPr/>
                      </a:pPr>
                      <a:r>
                        <a:rPr lang="fr-FR" sz="1900" b="0" kern="0" noProof="0" dirty="0">
                          <a:solidFill>
                            <a:schemeClr val="tx1"/>
                          </a:solidFill>
                          <a:effectLst/>
                          <a:latin typeface="Palatino Linotype" panose="02040502050505030304" pitchFamily="18" charset="0"/>
                          <a:ea typeface="Open Sans" panose="020B0606030504020204" pitchFamily="34" charset="0"/>
                          <a:cs typeface="Open Sans" panose="020B0606030504020204" pitchFamily="34" charset="0"/>
                        </a:rPr>
                        <a:t>205</a:t>
                      </a:r>
                    </a:p>
                  </a:txBody>
                  <a:tcPr marL="91426" marR="91426" marT="91426" marB="91426" anchor="ctr">
                    <a:lnL w="6350" cap="flat" cmpd="sng" algn="ctr">
                      <a:solidFill>
                        <a:srgbClr val="074973"/>
                      </a:solidFill>
                      <a:prstDash val="solid"/>
                      <a:round/>
                      <a:headEnd type="none" w="med" len="med"/>
                      <a:tailEnd type="none" w="med" len="med"/>
                    </a:lnL>
                    <a:lnR w="6350" cap="flat" cmpd="sng" algn="ctr">
                      <a:solidFill>
                        <a:srgbClr val="074973"/>
                      </a:solidFill>
                      <a:prstDash val="solid"/>
                      <a:round/>
                      <a:headEnd type="none" w="med" len="med"/>
                      <a:tailEnd type="none" w="med" len="med"/>
                    </a:lnR>
                    <a:lnT w="6350" cap="flat" cmpd="sng" algn="ctr">
                      <a:solidFill>
                        <a:srgbClr val="074973"/>
                      </a:solidFill>
                      <a:prstDash val="solid"/>
                      <a:round/>
                      <a:headEnd type="none" w="med" len="med"/>
                      <a:tailEnd type="none" w="med" len="med"/>
                    </a:lnT>
                    <a:lnB w="6350" cap="flat" cmpd="sng" algn="ctr">
                      <a:solidFill>
                        <a:srgbClr val="074973"/>
                      </a:solidFill>
                      <a:prstDash val="solid"/>
                      <a:round/>
                      <a:headEnd type="none" w="med" len="med"/>
                      <a:tailEnd type="none" w="med" len="med"/>
                    </a:lnB>
                    <a:lnTlToBr w="12700" cmpd="sng">
                      <a:noFill/>
                      <a:prstDash val="solid"/>
                    </a:lnTlToBr>
                    <a:lnBlToTr w="12700" cmpd="sng">
                      <a:noFill/>
                      <a:prstDash val="solid"/>
                    </a:lnBlToTr>
                    <a:solidFill>
                      <a:srgbClr val="FFC000">
                        <a:alpha val="20000"/>
                      </a:srgbClr>
                    </a:solidFill>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Tx/>
                        <a:buNone/>
                        <a:tabLst/>
                        <a:defRPr/>
                      </a:pPr>
                      <a:r>
                        <a:rPr lang="fr-FR" sz="1900" b="0" kern="0" noProof="0" dirty="0">
                          <a:solidFill>
                            <a:schemeClr val="tx1"/>
                          </a:solidFill>
                          <a:effectLst/>
                          <a:latin typeface="Palatino Linotype" panose="02040502050505030304" pitchFamily="18" charset="0"/>
                          <a:ea typeface="Open Sans" panose="020B0606030504020204" pitchFamily="34" charset="0"/>
                          <a:cs typeface="Open Sans" panose="020B0606030504020204" pitchFamily="34" charset="0"/>
                        </a:rPr>
                        <a:t>-</a:t>
                      </a:r>
                    </a:p>
                  </a:txBody>
                  <a:tcPr marL="91426" marR="91426" marT="91426" marB="91426" anchor="ctr">
                    <a:lnL w="6350" cap="flat" cmpd="sng" algn="ctr">
                      <a:solidFill>
                        <a:srgbClr val="074973"/>
                      </a:solidFill>
                      <a:prstDash val="solid"/>
                      <a:round/>
                      <a:headEnd type="none" w="med" len="med"/>
                      <a:tailEnd type="none" w="med" len="med"/>
                    </a:lnL>
                    <a:lnR w="6350" cap="flat" cmpd="sng" algn="ctr">
                      <a:solidFill>
                        <a:srgbClr val="074973"/>
                      </a:solidFill>
                      <a:prstDash val="solid"/>
                      <a:round/>
                      <a:headEnd type="none" w="med" len="med"/>
                      <a:tailEnd type="none" w="med" len="med"/>
                    </a:lnR>
                    <a:lnT w="6350" cap="flat" cmpd="sng" algn="ctr">
                      <a:solidFill>
                        <a:srgbClr val="074973"/>
                      </a:solidFill>
                      <a:prstDash val="solid"/>
                      <a:round/>
                      <a:headEnd type="none" w="med" len="med"/>
                      <a:tailEnd type="none" w="med" len="med"/>
                    </a:lnT>
                    <a:lnB w="6350" cap="flat" cmpd="sng" algn="ctr">
                      <a:solidFill>
                        <a:srgbClr val="074973"/>
                      </a:solidFill>
                      <a:prstDash val="solid"/>
                      <a:round/>
                      <a:headEnd type="none" w="med" len="med"/>
                      <a:tailEnd type="none" w="med" len="med"/>
                    </a:lnB>
                    <a:lnTlToBr w="12700" cmpd="sng">
                      <a:noFill/>
                      <a:prstDash val="solid"/>
                    </a:lnTlToBr>
                    <a:lnBlToTr w="12700" cmpd="sng">
                      <a:noFill/>
                      <a:prstDash val="solid"/>
                    </a:lnBlToTr>
                    <a:solidFill>
                      <a:srgbClr val="FFC000">
                        <a:alpha val="20000"/>
                      </a:srgbClr>
                    </a:solidFill>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Tx/>
                        <a:buNone/>
                        <a:tabLst/>
                        <a:defRPr/>
                      </a:pPr>
                      <a:r>
                        <a:rPr lang="fr-FR" sz="1900" b="1" kern="0" noProof="0" dirty="0">
                          <a:solidFill>
                            <a:schemeClr val="tx1"/>
                          </a:solidFill>
                          <a:effectLst/>
                          <a:latin typeface="Palatino Linotype" panose="02040502050505030304" pitchFamily="18" charset="0"/>
                          <a:ea typeface="Open Sans" panose="020B0606030504020204" pitchFamily="34" charset="0"/>
                          <a:cs typeface="Open Sans" panose="020B0606030504020204" pitchFamily="34" charset="0"/>
                        </a:rPr>
                        <a:t>205</a:t>
                      </a:r>
                    </a:p>
                  </a:txBody>
                  <a:tcPr marL="91426" marR="91426" marT="91426" marB="91426" anchor="ctr">
                    <a:lnL w="6350" cap="flat" cmpd="sng" algn="ctr">
                      <a:solidFill>
                        <a:srgbClr val="074973"/>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rgbClr val="074973"/>
                      </a:solidFill>
                      <a:prstDash val="solid"/>
                      <a:round/>
                      <a:headEnd type="none" w="med" len="med"/>
                      <a:tailEnd type="none" w="med" len="med"/>
                    </a:lnT>
                    <a:lnB w="6350" cap="flat" cmpd="sng" algn="ctr">
                      <a:solidFill>
                        <a:srgbClr val="074973"/>
                      </a:solidFill>
                      <a:prstDash val="solid"/>
                      <a:round/>
                      <a:headEnd type="none" w="med" len="med"/>
                      <a:tailEnd type="none" w="med" len="med"/>
                    </a:lnB>
                    <a:lnTlToBr w="12700" cmpd="sng">
                      <a:noFill/>
                      <a:prstDash val="solid"/>
                    </a:lnTlToBr>
                    <a:lnBlToTr w="12700" cmpd="sng">
                      <a:noFill/>
                      <a:prstDash val="solid"/>
                    </a:lnBlToTr>
                    <a:solidFill>
                      <a:srgbClr val="FFC000">
                        <a:alpha val="20000"/>
                      </a:srgbClr>
                    </a:solidFill>
                  </a:tcPr>
                </a:tc>
                <a:extLst>
                  <a:ext uri="{0D108BD9-81ED-4DB2-BD59-A6C34878D82A}">
                    <a16:rowId xmlns:a16="http://schemas.microsoft.com/office/drawing/2014/main" val="357001306"/>
                  </a:ext>
                </a:extLst>
              </a:tr>
              <a:tr h="751724">
                <a:tc>
                  <a:txBody>
                    <a:bodyPr/>
                    <a:lstStyle/>
                    <a:p>
                      <a:pPr marL="0" marR="0" lvl="0" indent="0" algn="l" defTabSz="1371600" rtl="0" eaLnBrk="1" fontAlgn="auto" latinLnBrk="0" hangingPunct="1">
                        <a:lnSpc>
                          <a:spcPct val="100000"/>
                        </a:lnSpc>
                        <a:spcBef>
                          <a:spcPts val="0"/>
                        </a:spcBef>
                        <a:spcAft>
                          <a:spcPts val="0"/>
                        </a:spcAft>
                        <a:buClrTx/>
                        <a:buSzTx/>
                        <a:buFontTx/>
                        <a:buNone/>
                        <a:tabLst/>
                        <a:defRPr/>
                      </a:pPr>
                      <a:r>
                        <a:rPr lang="fr-FR" sz="1900" b="1" kern="100" noProof="0" dirty="0">
                          <a:solidFill>
                            <a:schemeClr val="bg1"/>
                          </a:solidFill>
                          <a:effectLst/>
                          <a:latin typeface="Palatino Linotype" panose="02040502050505030304" pitchFamily="18" charset="0"/>
                          <a:ea typeface="Open Sans ExtraBold" panose="020B0606030504020204" pitchFamily="34" charset="0"/>
                          <a:cs typeface="Open Sans ExtraBold" panose="020B0606030504020204" pitchFamily="34" charset="0"/>
                        </a:rPr>
                        <a:t>Assistance Technique</a:t>
                      </a:r>
                    </a:p>
                  </a:txBody>
                  <a:tcPr marL="91426" marR="91426" marT="91426" marB="91426" anchor="ctr">
                    <a:lnL w="12700" cmpd="sng">
                      <a:noFill/>
                    </a:lnL>
                    <a:lnR w="6350" cap="flat" cmpd="sng" algn="ctr">
                      <a:solidFill>
                        <a:srgbClr val="074973"/>
                      </a:solidFill>
                      <a:prstDash val="solid"/>
                      <a:round/>
                      <a:headEnd type="none" w="med" len="med"/>
                      <a:tailEnd type="none" w="med" len="med"/>
                    </a:lnR>
                    <a:lnT w="6350" cap="flat" cmpd="sng" algn="ctr">
                      <a:solidFill>
                        <a:srgbClr val="074973"/>
                      </a:solidFill>
                      <a:prstDash val="solid"/>
                      <a:round/>
                      <a:headEnd type="none" w="med" len="med"/>
                      <a:tailEnd type="none" w="med" len="med"/>
                    </a:lnT>
                    <a:lnB w="6350" cap="flat" cmpd="sng" algn="ctr">
                      <a:solidFill>
                        <a:srgbClr val="074973"/>
                      </a:solidFill>
                      <a:prstDash val="solid"/>
                      <a:round/>
                      <a:headEnd type="none" w="med" len="med"/>
                      <a:tailEnd type="none" w="med" len="med"/>
                    </a:lnB>
                    <a:lnTlToBr w="12700" cmpd="sng">
                      <a:noFill/>
                      <a:prstDash val="solid"/>
                    </a:lnTlToBr>
                    <a:lnBlToTr w="12700" cmpd="sng">
                      <a:noFill/>
                      <a:prstDash val="solid"/>
                    </a:lnBlToTr>
                    <a:solidFill>
                      <a:srgbClr val="074973"/>
                    </a:solidFill>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Tx/>
                        <a:buNone/>
                        <a:tabLst/>
                        <a:defRPr/>
                      </a:pPr>
                      <a:r>
                        <a:rPr lang="fr-FR" sz="1900" b="0" kern="0" noProof="0" dirty="0">
                          <a:solidFill>
                            <a:schemeClr val="tx1"/>
                          </a:solidFill>
                          <a:effectLst/>
                          <a:latin typeface="Palatino Linotype" panose="02040502050505030304" pitchFamily="18" charset="0"/>
                          <a:ea typeface="Open Sans" panose="020B0606030504020204" pitchFamily="34" charset="0"/>
                          <a:cs typeface="Open Sans" panose="020B0606030504020204" pitchFamily="34" charset="0"/>
                        </a:rPr>
                        <a:t>55</a:t>
                      </a:r>
                    </a:p>
                  </a:txBody>
                  <a:tcPr marL="91426" marR="91426" marT="91426" marB="91426" anchor="ctr">
                    <a:lnL w="6350" cap="flat" cmpd="sng" algn="ctr">
                      <a:solidFill>
                        <a:srgbClr val="074973"/>
                      </a:solidFill>
                      <a:prstDash val="solid"/>
                      <a:round/>
                      <a:headEnd type="none" w="med" len="med"/>
                      <a:tailEnd type="none" w="med" len="med"/>
                    </a:lnL>
                    <a:lnR w="6350" cap="flat" cmpd="sng" algn="ctr">
                      <a:solidFill>
                        <a:srgbClr val="074973"/>
                      </a:solidFill>
                      <a:prstDash val="solid"/>
                      <a:round/>
                      <a:headEnd type="none" w="med" len="med"/>
                      <a:tailEnd type="none" w="med" len="med"/>
                    </a:lnR>
                    <a:lnT w="6350" cap="flat" cmpd="sng" algn="ctr">
                      <a:solidFill>
                        <a:srgbClr val="074973"/>
                      </a:solidFill>
                      <a:prstDash val="solid"/>
                      <a:round/>
                      <a:headEnd type="none" w="med" len="med"/>
                      <a:tailEnd type="none" w="med" len="med"/>
                    </a:lnT>
                    <a:lnB w="6350" cap="flat" cmpd="sng" algn="ctr">
                      <a:solidFill>
                        <a:srgbClr val="074973"/>
                      </a:solidFill>
                      <a:prstDash val="solid"/>
                      <a:round/>
                      <a:headEnd type="none" w="med" len="med"/>
                      <a:tailEnd type="none" w="med" len="med"/>
                    </a:lnB>
                    <a:lnTlToBr w="12700" cmpd="sng">
                      <a:noFill/>
                      <a:prstDash val="solid"/>
                    </a:lnTlToBr>
                    <a:lnBlToTr w="12700" cmpd="sng">
                      <a:noFill/>
                      <a:prstDash val="solid"/>
                    </a:lnBlToTr>
                    <a:solidFill>
                      <a:srgbClr val="074973">
                        <a:alpha val="20000"/>
                      </a:srgbClr>
                    </a:solidFill>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Tx/>
                        <a:buNone/>
                        <a:tabLst/>
                        <a:defRPr/>
                      </a:pPr>
                      <a:r>
                        <a:rPr lang="fr-FR" sz="1900" b="0" kern="0" noProof="0" dirty="0">
                          <a:solidFill>
                            <a:schemeClr val="tx1"/>
                          </a:solidFill>
                          <a:effectLst/>
                          <a:latin typeface="Palatino Linotype" panose="02040502050505030304" pitchFamily="18" charset="0"/>
                          <a:ea typeface="Open Sans" panose="020B0606030504020204" pitchFamily="34" charset="0"/>
                          <a:cs typeface="Open Sans" panose="020B0606030504020204" pitchFamily="34" charset="0"/>
                        </a:rPr>
                        <a:t>4</a:t>
                      </a:r>
                    </a:p>
                  </a:txBody>
                  <a:tcPr marL="91426" marR="91426" marT="91426" marB="91426" anchor="ctr">
                    <a:lnL w="6350" cap="flat" cmpd="sng" algn="ctr">
                      <a:solidFill>
                        <a:srgbClr val="074973"/>
                      </a:solidFill>
                      <a:prstDash val="solid"/>
                      <a:round/>
                      <a:headEnd type="none" w="med" len="med"/>
                      <a:tailEnd type="none" w="med" len="med"/>
                    </a:lnL>
                    <a:lnR w="6350" cap="flat" cmpd="sng" algn="ctr">
                      <a:solidFill>
                        <a:srgbClr val="074973"/>
                      </a:solidFill>
                      <a:prstDash val="solid"/>
                      <a:round/>
                      <a:headEnd type="none" w="med" len="med"/>
                      <a:tailEnd type="none" w="med" len="med"/>
                    </a:lnR>
                    <a:lnT w="6350" cap="flat" cmpd="sng" algn="ctr">
                      <a:solidFill>
                        <a:srgbClr val="074973"/>
                      </a:solidFill>
                      <a:prstDash val="solid"/>
                      <a:round/>
                      <a:headEnd type="none" w="med" len="med"/>
                      <a:tailEnd type="none" w="med" len="med"/>
                    </a:lnT>
                    <a:lnB w="6350" cap="flat" cmpd="sng" algn="ctr">
                      <a:solidFill>
                        <a:srgbClr val="074973"/>
                      </a:solidFill>
                      <a:prstDash val="solid"/>
                      <a:round/>
                      <a:headEnd type="none" w="med" len="med"/>
                      <a:tailEnd type="none" w="med" len="med"/>
                    </a:lnB>
                    <a:lnTlToBr w="12700" cmpd="sng">
                      <a:noFill/>
                      <a:prstDash val="solid"/>
                    </a:lnTlToBr>
                    <a:lnBlToTr w="12700" cmpd="sng">
                      <a:noFill/>
                      <a:prstDash val="solid"/>
                    </a:lnBlToTr>
                    <a:solidFill>
                      <a:srgbClr val="074973">
                        <a:alpha val="20000"/>
                      </a:srgbClr>
                    </a:solidFill>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Tx/>
                        <a:buNone/>
                        <a:tabLst/>
                        <a:defRPr/>
                      </a:pPr>
                      <a:r>
                        <a:rPr lang="fr-FR" sz="1900" b="1" kern="0" noProof="0" dirty="0">
                          <a:solidFill>
                            <a:schemeClr val="tx1"/>
                          </a:solidFill>
                          <a:effectLst/>
                          <a:latin typeface="Palatino Linotype" panose="02040502050505030304" pitchFamily="18" charset="0"/>
                          <a:ea typeface="Open Sans" panose="020B0606030504020204" pitchFamily="34" charset="0"/>
                          <a:cs typeface="Open Sans" panose="020B0606030504020204" pitchFamily="34" charset="0"/>
                        </a:rPr>
                        <a:t>59</a:t>
                      </a:r>
                    </a:p>
                  </a:txBody>
                  <a:tcPr marL="91426" marR="91426" marT="91426" marB="91426" anchor="ctr">
                    <a:lnL w="6350" cap="flat" cmpd="sng" algn="ctr">
                      <a:solidFill>
                        <a:srgbClr val="074973"/>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rgbClr val="074973"/>
                      </a:solidFill>
                      <a:prstDash val="solid"/>
                      <a:round/>
                      <a:headEnd type="none" w="med" len="med"/>
                      <a:tailEnd type="none" w="med" len="med"/>
                    </a:lnT>
                    <a:lnB w="6350" cap="flat" cmpd="sng" algn="ctr">
                      <a:solidFill>
                        <a:srgbClr val="074973"/>
                      </a:solidFill>
                      <a:prstDash val="solid"/>
                      <a:round/>
                      <a:headEnd type="none" w="med" len="med"/>
                      <a:tailEnd type="none" w="med" len="med"/>
                    </a:lnB>
                    <a:lnTlToBr w="12700" cmpd="sng">
                      <a:noFill/>
                      <a:prstDash val="solid"/>
                    </a:lnTlToBr>
                    <a:lnBlToTr w="12700" cmpd="sng">
                      <a:noFill/>
                      <a:prstDash val="solid"/>
                    </a:lnBlToTr>
                    <a:solidFill>
                      <a:srgbClr val="074973">
                        <a:alpha val="20000"/>
                      </a:srgbClr>
                    </a:solidFill>
                  </a:tcPr>
                </a:tc>
                <a:extLst>
                  <a:ext uri="{0D108BD9-81ED-4DB2-BD59-A6C34878D82A}">
                    <a16:rowId xmlns:a16="http://schemas.microsoft.com/office/drawing/2014/main" val="1365295616"/>
                  </a:ext>
                </a:extLst>
              </a:tr>
              <a:tr h="546168">
                <a:tc>
                  <a:txBody>
                    <a:bodyPr/>
                    <a:lstStyle/>
                    <a:p>
                      <a:pPr marL="0" marR="0" lvl="0" indent="0" algn="l" defTabSz="1371600" rtl="0" eaLnBrk="1" fontAlgn="auto" latinLnBrk="0" hangingPunct="1">
                        <a:lnSpc>
                          <a:spcPct val="100000"/>
                        </a:lnSpc>
                        <a:spcBef>
                          <a:spcPts val="0"/>
                        </a:spcBef>
                        <a:spcAft>
                          <a:spcPts val="0"/>
                        </a:spcAft>
                        <a:buClrTx/>
                        <a:buSzTx/>
                        <a:buFontTx/>
                        <a:buNone/>
                        <a:tabLst/>
                        <a:defRPr/>
                      </a:pPr>
                      <a:r>
                        <a:rPr lang="fr-FR" sz="1900" b="1" noProof="0" dirty="0">
                          <a:solidFill>
                            <a:schemeClr val="bg1"/>
                          </a:solidFill>
                          <a:latin typeface="Palatino Linotype" panose="02040502050505030304" pitchFamily="18" charset="0"/>
                          <a:ea typeface="Open Sans ExtraBold" panose="020B0606030504020204" pitchFamily="34" charset="0"/>
                          <a:cs typeface="Open Sans ExtraBold" panose="020B0606030504020204" pitchFamily="34" charset="0"/>
                        </a:rPr>
                        <a:t>Total</a:t>
                      </a:r>
                      <a:endParaRPr lang="fr-FR" sz="1900" b="1" kern="100" noProof="0" dirty="0">
                        <a:solidFill>
                          <a:schemeClr val="bg1"/>
                        </a:solidFill>
                        <a:effectLst/>
                        <a:latin typeface="Palatino Linotype" panose="02040502050505030304" pitchFamily="18" charset="0"/>
                        <a:ea typeface="Open Sans ExtraBold" panose="020B0606030504020204" pitchFamily="34" charset="0"/>
                        <a:cs typeface="Open Sans ExtraBold" panose="020B0606030504020204" pitchFamily="34" charset="0"/>
                      </a:endParaRPr>
                    </a:p>
                  </a:txBody>
                  <a:tcPr marL="91426" marR="91426" marT="91426" marB="91426" anchor="ctr">
                    <a:lnL w="12700" cmpd="sng">
                      <a:noFill/>
                    </a:lnL>
                    <a:lnR w="6350" cap="flat" cmpd="sng" algn="ctr">
                      <a:solidFill>
                        <a:srgbClr val="074973"/>
                      </a:solidFill>
                      <a:prstDash val="solid"/>
                      <a:round/>
                      <a:headEnd type="none" w="med" len="med"/>
                      <a:tailEnd type="none" w="med" len="med"/>
                    </a:lnR>
                    <a:lnT w="6350" cap="flat" cmpd="sng" algn="ctr">
                      <a:solidFill>
                        <a:srgbClr val="074973"/>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074973"/>
                    </a:solidFill>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Tx/>
                        <a:buNone/>
                        <a:tabLst/>
                        <a:defRPr/>
                      </a:pPr>
                      <a:r>
                        <a:rPr lang="fr-FR" sz="1900" b="1" kern="0" noProof="0" dirty="0">
                          <a:solidFill>
                            <a:schemeClr val="tx1"/>
                          </a:solidFill>
                          <a:effectLst/>
                          <a:latin typeface="Palatino Linotype" panose="02040502050505030304" pitchFamily="18" charset="0"/>
                          <a:ea typeface="Open Sans" panose="020B0606030504020204" pitchFamily="34" charset="0"/>
                          <a:cs typeface="Open Sans" panose="020B0606030504020204" pitchFamily="34" charset="0"/>
                        </a:rPr>
                        <a:t>1,220</a:t>
                      </a:r>
                    </a:p>
                  </a:txBody>
                  <a:tcPr marL="91426" marR="91426" marT="91426" marB="91426" anchor="ctr">
                    <a:lnL w="6350" cap="flat" cmpd="sng" algn="ctr">
                      <a:solidFill>
                        <a:srgbClr val="074973"/>
                      </a:solidFill>
                      <a:prstDash val="solid"/>
                      <a:round/>
                      <a:headEnd type="none" w="med" len="med"/>
                      <a:tailEnd type="none" w="med" len="med"/>
                    </a:lnL>
                    <a:lnR w="6350" cap="flat" cmpd="sng" algn="ctr">
                      <a:solidFill>
                        <a:srgbClr val="074973"/>
                      </a:solidFill>
                      <a:prstDash val="solid"/>
                      <a:round/>
                      <a:headEnd type="none" w="med" len="med"/>
                      <a:tailEnd type="none" w="med" len="med"/>
                    </a:lnR>
                    <a:lnT w="6350" cap="flat" cmpd="sng" algn="ctr">
                      <a:solidFill>
                        <a:srgbClr val="074973"/>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FFC100">
                        <a:alpha val="20000"/>
                      </a:srgbClr>
                    </a:solidFill>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Tx/>
                        <a:buNone/>
                        <a:tabLst/>
                        <a:defRPr/>
                      </a:pPr>
                      <a:r>
                        <a:rPr lang="fr-FR" sz="1900" b="1" kern="0" noProof="0" dirty="0">
                          <a:solidFill>
                            <a:schemeClr val="tx1"/>
                          </a:solidFill>
                          <a:effectLst/>
                          <a:latin typeface="Palatino Linotype" panose="02040502050505030304" pitchFamily="18" charset="0"/>
                          <a:ea typeface="Open Sans" panose="020B0606030504020204" pitchFamily="34" charset="0"/>
                          <a:cs typeface="Open Sans" panose="020B0606030504020204" pitchFamily="34" charset="0"/>
                        </a:rPr>
                        <a:t>1,226</a:t>
                      </a:r>
                    </a:p>
                  </a:txBody>
                  <a:tcPr marL="91426" marR="91426" marT="91426" marB="91426" anchor="ctr">
                    <a:lnL w="6350" cap="flat" cmpd="sng" algn="ctr">
                      <a:solidFill>
                        <a:srgbClr val="074973"/>
                      </a:solidFill>
                      <a:prstDash val="solid"/>
                      <a:round/>
                      <a:headEnd type="none" w="med" len="med"/>
                      <a:tailEnd type="none" w="med" len="med"/>
                    </a:lnL>
                    <a:lnR w="6350" cap="flat" cmpd="sng" algn="ctr">
                      <a:solidFill>
                        <a:srgbClr val="074973"/>
                      </a:solidFill>
                      <a:prstDash val="solid"/>
                      <a:round/>
                      <a:headEnd type="none" w="med" len="med"/>
                      <a:tailEnd type="none" w="med" len="med"/>
                    </a:lnR>
                    <a:lnT w="6350" cap="flat" cmpd="sng" algn="ctr">
                      <a:solidFill>
                        <a:srgbClr val="074973"/>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FFC100">
                        <a:alpha val="20000"/>
                      </a:srgbClr>
                    </a:solidFill>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Tx/>
                        <a:buNone/>
                        <a:tabLst/>
                        <a:defRPr/>
                      </a:pPr>
                      <a:r>
                        <a:rPr lang="fr-FR" sz="1900" b="1" kern="0" noProof="0" dirty="0">
                          <a:solidFill>
                            <a:schemeClr val="tx1"/>
                          </a:solidFill>
                          <a:effectLst/>
                          <a:latin typeface="Palatino Linotype" panose="02040502050505030304" pitchFamily="18" charset="0"/>
                          <a:ea typeface="Open Sans" panose="020B0606030504020204" pitchFamily="34" charset="0"/>
                          <a:cs typeface="Open Sans" panose="020B0606030504020204" pitchFamily="34" charset="0"/>
                        </a:rPr>
                        <a:t>2,446</a:t>
                      </a:r>
                    </a:p>
                  </a:txBody>
                  <a:tcPr marL="91426" marR="91426" marT="91426" marB="91426" anchor="ctr">
                    <a:lnL w="6350" cap="flat" cmpd="sng" algn="ctr">
                      <a:solidFill>
                        <a:srgbClr val="074973"/>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rgbClr val="074973"/>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FFC100">
                        <a:alpha val="20000"/>
                      </a:srgbClr>
                    </a:solidFill>
                  </a:tcPr>
                </a:tc>
                <a:extLst>
                  <a:ext uri="{0D108BD9-81ED-4DB2-BD59-A6C34878D82A}">
                    <a16:rowId xmlns:a16="http://schemas.microsoft.com/office/drawing/2014/main" val="3277540852"/>
                  </a:ext>
                </a:extLst>
              </a:tr>
            </a:tbl>
          </a:graphicData>
        </a:graphic>
      </p:graphicFrame>
    </p:spTree>
    <p:extLst>
      <p:ext uri="{BB962C8B-B14F-4D97-AF65-F5344CB8AC3E}">
        <p14:creationId xmlns:p14="http://schemas.microsoft.com/office/powerpoint/2010/main" val="5059408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32C1C4-6BBA-D842-9411-5701A702393D}"/>
              </a:ext>
            </a:extLst>
          </p:cNvPr>
          <p:cNvSpPr>
            <a:spLocks noGrp="1"/>
          </p:cNvSpPr>
          <p:nvPr>
            <p:ph type="title"/>
          </p:nvPr>
        </p:nvSpPr>
        <p:spPr>
          <a:xfrm>
            <a:off x="623053" y="95604"/>
            <a:ext cx="10888712" cy="610543"/>
          </a:xfrm>
        </p:spPr>
        <p:txBody>
          <a:bodyPr>
            <a:normAutofit/>
          </a:bodyPr>
          <a:lstStyle/>
          <a:p>
            <a:r>
              <a:rPr lang="fr-FR" sz="2900" b="1" dirty="0">
                <a:solidFill>
                  <a:srgbClr val="074973"/>
                </a:solidFill>
                <a:latin typeface="Palatino Linotype" panose="02040502050505030304" pitchFamily="18" charset="0"/>
                <a:ea typeface="Open Sans Extrabold"/>
                <a:cs typeface="Open Sans Extrabold"/>
              </a:rPr>
              <a:t>Statut de l’initiative M300</a:t>
            </a:r>
          </a:p>
        </p:txBody>
      </p:sp>
      <p:sp>
        <p:nvSpPr>
          <p:cNvPr id="3" name="Text Placeholder 2">
            <a:extLst>
              <a:ext uri="{FF2B5EF4-FFF2-40B4-BE49-F238E27FC236}">
                <a16:creationId xmlns:a16="http://schemas.microsoft.com/office/drawing/2014/main" id="{86C3511D-E736-5821-6FB1-018284922783}"/>
              </a:ext>
            </a:extLst>
          </p:cNvPr>
          <p:cNvSpPr>
            <a:spLocks noGrp="1"/>
          </p:cNvSpPr>
          <p:nvPr>
            <p:ph type="body" sz="quarter" idx="13"/>
          </p:nvPr>
        </p:nvSpPr>
        <p:spPr>
          <a:xfrm>
            <a:off x="696549" y="1059697"/>
            <a:ext cx="10322746" cy="5445275"/>
          </a:xfrm>
        </p:spPr>
        <p:txBody>
          <a:bodyPr/>
          <a:lstStyle/>
          <a:p>
            <a:pPr>
              <a:buFont typeface="Wingdings" pitchFamily="2" charset="2"/>
              <a:buChar char="q"/>
            </a:pPr>
            <a:r>
              <a:rPr lang="fr-FR" sz="2400" dirty="0">
                <a:latin typeface="Palatino Linotype" panose="02040502050505030304" pitchFamily="18" charset="0"/>
              </a:rPr>
              <a:t>Mise en place du dispositif institutionnel et opérationnel (CDMU, Copil)</a:t>
            </a:r>
            <a:endParaRPr lang="fr-FR" sz="2400" dirty="0">
              <a:latin typeface="Palatino Linotype" panose="02040502050505030304" pitchFamily="18" charset="0"/>
              <a:ea typeface="Open Sans Light" panose="020B0606030504020204" pitchFamily="34" charset="0"/>
              <a:cs typeface="Open Sans Light" panose="020B0606030504020204" pitchFamily="34" charset="0"/>
            </a:endParaRPr>
          </a:p>
          <a:p>
            <a:pPr>
              <a:buFont typeface="Wingdings" pitchFamily="2" charset="2"/>
              <a:buChar char="q"/>
            </a:pPr>
            <a:endParaRPr lang="fr-FR" sz="2400" dirty="0">
              <a:latin typeface="Palatino Linotype" panose="02040502050505030304" pitchFamily="18" charset="0"/>
              <a:ea typeface="Open Sans Light" panose="020B0606030504020204" pitchFamily="34" charset="0"/>
              <a:cs typeface="Open Sans Light" panose="020B0606030504020204" pitchFamily="34" charset="0"/>
            </a:endParaRPr>
          </a:p>
          <a:p>
            <a:pPr>
              <a:buFont typeface="Wingdings" pitchFamily="2" charset="2"/>
              <a:buChar char="q"/>
            </a:pPr>
            <a:r>
              <a:rPr lang="fr-FR" sz="2400" dirty="0">
                <a:latin typeface="Palatino Linotype" panose="02040502050505030304" pitchFamily="18" charset="0"/>
              </a:rPr>
              <a:t>Mobilisation de ressources pour les infrastructures, l’ERD et l’intégration régionale (PIEMM, </a:t>
            </a:r>
            <a:r>
              <a:rPr lang="fr-FR" sz="2400" dirty="0" err="1">
                <a:latin typeface="Palatino Linotype" panose="02040502050505030304" pitchFamily="18" charset="0"/>
              </a:rPr>
              <a:t>Minigrids</a:t>
            </a:r>
            <a:r>
              <a:rPr lang="fr-FR" sz="2400" dirty="0">
                <a:latin typeface="Palatino Linotype" panose="02040502050505030304" pitchFamily="18" charset="0"/>
              </a:rPr>
              <a:t>, Trans-sahélienne, Maroc)</a:t>
            </a:r>
          </a:p>
          <a:p>
            <a:pPr>
              <a:buFont typeface="Wingdings" pitchFamily="2" charset="2"/>
              <a:buChar char="q"/>
            </a:pPr>
            <a:endParaRPr lang="fr-FR" sz="2400" dirty="0">
              <a:latin typeface="Palatino Linotype" panose="02040502050505030304" pitchFamily="18" charset="0"/>
            </a:endParaRPr>
          </a:p>
          <a:p>
            <a:pPr>
              <a:buFont typeface="Wingdings" pitchFamily="2" charset="2"/>
              <a:buChar char="q"/>
            </a:pPr>
            <a:r>
              <a:rPr lang="fr-FR" sz="2400" dirty="0">
                <a:latin typeface="Palatino Linotype" panose="02040502050505030304" pitchFamily="18" charset="0"/>
              </a:rPr>
              <a:t>Mobilisation des assistances pour les IPP structurants (IPP60, IPP225, Banda </a:t>
            </a:r>
            <a:r>
              <a:rPr lang="fr-FR" sz="2400" dirty="0" err="1">
                <a:latin typeface="Palatino Linotype" panose="02040502050505030304" pitchFamily="18" charset="0"/>
              </a:rPr>
              <a:t>GtP</a:t>
            </a:r>
            <a:r>
              <a:rPr lang="fr-FR" sz="2400" dirty="0">
                <a:latin typeface="Palatino Linotype" panose="02040502050505030304" pitchFamily="18" charset="0"/>
              </a:rPr>
              <a:t>)</a:t>
            </a:r>
          </a:p>
          <a:p>
            <a:pPr>
              <a:buFont typeface="Wingdings" pitchFamily="2" charset="2"/>
              <a:buChar char="q"/>
            </a:pPr>
            <a:endParaRPr lang="fr-FR" sz="2400" dirty="0">
              <a:latin typeface="Palatino Linotype" panose="02040502050505030304" pitchFamily="18" charset="0"/>
            </a:endParaRPr>
          </a:p>
          <a:p>
            <a:pPr>
              <a:buFont typeface="Wingdings" pitchFamily="2" charset="2"/>
              <a:buChar char="q"/>
            </a:pPr>
            <a:r>
              <a:rPr lang="fr-FR" sz="2400" dirty="0">
                <a:latin typeface="Palatino Linotype" panose="02040502050505030304" pitchFamily="18" charset="0"/>
              </a:rPr>
              <a:t>Mobilisation de ressources humaines (BAD, ODI Global, UE, GIZ, RF, etc.)</a:t>
            </a:r>
          </a:p>
          <a:p>
            <a:pPr>
              <a:buFont typeface="Wingdings" pitchFamily="2" charset="2"/>
              <a:buChar char="q"/>
            </a:pPr>
            <a:endParaRPr lang="fr-FR" sz="2400" dirty="0">
              <a:latin typeface="Palatino Linotype" panose="02040502050505030304" pitchFamily="18" charset="0"/>
            </a:endParaRPr>
          </a:p>
          <a:p>
            <a:pPr>
              <a:buFont typeface="Wingdings" pitchFamily="2" charset="2"/>
              <a:buChar char="q"/>
            </a:pPr>
            <a:r>
              <a:rPr lang="fr-FR" sz="2400" dirty="0">
                <a:latin typeface="Palatino Linotype" panose="02040502050505030304" pitchFamily="18" charset="0"/>
              </a:rPr>
              <a:t>Assistance Viabilité financière des services publics – modèles financiers pour la SOMELEC restructurée</a:t>
            </a:r>
          </a:p>
          <a:p>
            <a:pPr>
              <a:buFont typeface="Wingdings" pitchFamily="2" charset="2"/>
              <a:buChar char="q"/>
            </a:pPr>
            <a:endParaRPr lang="fr-FR" sz="2400" dirty="0">
              <a:latin typeface="Palatino Linotype" panose="02040502050505030304" pitchFamily="18" charset="0"/>
            </a:endParaRPr>
          </a:p>
          <a:p>
            <a:pPr>
              <a:buFont typeface="Wingdings" pitchFamily="2" charset="2"/>
              <a:buChar char="q"/>
            </a:pPr>
            <a:r>
              <a:rPr lang="fr-FR" sz="2400" dirty="0">
                <a:latin typeface="Palatino Linotype" panose="02040502050505030304" pitchFamily="18" charset="0"/>
              </a:rPr>
              <a:t>Mobilisation de ressources publiques comme levier pour les fonds privés</a:t>
            </a:r>
          </a:p>
        </p:txBody>
      </p:sp>
    </p:spTree>
    <p:extLst>
      <p:ext uri="{BB962C8B-B14F-4D97-AF65-F5344CB8AC3E}">
        <p14:creationId xmlns:p14="http://schemas.microsoft.com/office/powerpoint/2010/main" val="19983631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E1061D54-B1AF-2C3F-C8FF-B24EF1FEB044}"/>
              </a:ext>
            </a:extLst>
          </p:cNvPr>
          <p:cNvSpPr txBox="1"/>
          <p:nvPr/>
        </p:nvSpPr>
        <p:spPr>
          <a:xfrm>
            <a:off x="1550098" y="281660"/>
            <a:ext cx="8707984" cy="502702"/>
          </a:xfrm>
          <a:prstGeom prst="rect">
            <a:avLst/>
          </a:prstGeom>
          <a:noFill/>
        </p:spPr>
        <p:txBody>
          <a:bodyPr wrap="square" rtlCol="0">
            <a:spAutoFit/>
          </a:bodyPr>
          <a:lstStyle/>
          <a:p>
            <a:pPr marL="514350" indent="-514350" algn="ctr">
              <a:lnSpc>
                <a:spcPts val="3207"/>
              </a:lnSpc>
              <a:spcBef>
                <a:spcPct val="0"/>
              </a:spcBef>
              <a:spcAft>
                <a:spcPct val="35000"/>
              </a:spcAft>
              <a:buFont typeface="+mj-lt"/>
              <a:buAutoNum type="arabicPeriod" startAt="5"/>
              <a:defRPr/>
            </a:pPr>
            <a:r>
              <a:rPr lang="fr-FR" sz="2800" b="1" dirty="0">
                <a:solidFill>
                  <a:srgbClr val="0070C0"/>
                </a:solidFill>
                <a:latin typeface="Palatino Linotype" panose="02040502050505030304" pitchFamily="18" charset="0"/>
                <a:ea typeface="+mj-ea"/>
                <a:cs typeface="+mj-cs"/>
              </a:rPr>
              <a:t>Projets en cours</a:t>
            </a:r>
          </a:p>
        </p:txBody>
      </p:sp>
      <p:sp>
        <p:nvSpPr>
          <p:cNvPr id="4" name="ZoneTexte 3">
            <a:extLst>
              <a:ext uri="{FF2B5EF4-FFF2-40B4-BE49-F238E27FC236}">
                <a16:creationId xmlns:a16="http://schemas.microsoft.com/office/drawing/2014/main" id="{AD9B1285-C87C-D3B0-AD1F-D9743FA5D5CA}"/>
              </a:ext>
            </a:extLst>
          </p:cNvPr>
          <p:cNvSpPr txBox="1"/>
          <p:nvPr/>
        </p:nvSpPr>
        <p:spPr>
          <a:xfrm>
            <a:off x="733778" y="1070682"/>
            <a:ext cx="10521243" cy="968791"/>
          </a:xfrm>
          <a:prstGeom prst="rect">
            <a:avLst/>
          </a:prstGeom>
          <a:noFill/>
        </p:spPr>
        <p:txBody>
          <a:bodyPr wrap="square">
            <a:spAutoFit/>
          </a:bodyPr>
          <a:lstStyle/>
          <a:p>
            <a:pPr algn="just">
              <a:lnSpc>
                <a:spcPct val="107000"/>
              </a:lnSpc>
              <a:spcAft>
                <a:spcPts val="800"/>
              </a:spcAft>
              <a:buNone/>
            </a:pPr>
            <a:r>
              <a:rPr lang="fr-FR" sz="1800" dirty="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rPr>
              <a:t>Le Gouvernement s'engage à poursuivre ses efforts pour éliminer les obstacles identifiés dans la chaîne de valeur énergétique, conformément au plan d'action défini dans le cadre du Pacte National de l'Énergie.</a:t>
            </a:r>
          </a:p>
        </p:txBody>
      </p:sp>
      <p:sp>
        <p:nvSpPr>
          <p:cNvPr id="5" name="ZoneTexte 4">
            <a:extLst>
              <a:ext uri="{FF2B5EF4-FFF2-40B4-BE49-F238E27FC236}">
                <a16:creationId xmlns:a16="http://schemas.microsoft.com/office/drawing/2014/main" id="{C6091847-6AEB-845C-E4FE-2F9347704B5A}"/>
              </a:ext>
            </a:extLst>
          </p:cNvPr>
          <p:cNvSpPr txBox="1"/>
          <p:nvPr/>
        </p:nvSpPr>
        <p:spPr>
          <a:xfrm>
            <a:off x="835379" y="2279988"/>
            <a:ext cx="10137422" cy="2070760"/>
          </a:xfrm>
          <a:prstGeom prst="rect">
            <a:avLst/>
          </a:prstGeom>
          <a:noFill/>
        </p:spPr>
        <p:txBody>
          <a:bodyPr wrap="square">
            <a:spAutoFit/>
          </a:bodyPr>
          <a:lstStyle/>
          <a:p>
            <a:pPr algn="just">
              <a:lnSpc>
                <a:spcPct val="107000"/>
              </a:lnSpc>
              <a:spcAft>
                <a:spcPts val="800"/>
              </a:spcAft>
              <a:buNone/>
            </a:pPr>
            <a:r>
              <a:rPr lang="fr-FR" sz="2400" b="1" u="sng" dirty="0">
                <a:solidFill>
                  <a:srgbClr val="0070C0"/>
                </a:solidFill>
                <a:effectLst/>
                <a:latin typeface="Palatino Linotype" panose="02040502050505030304" pitchFamily="18" charset="0"/>
                <a:ea typeface="Times New Roman" panose="02020603050405020304" pitchFamily="18" charset="0"/>
                <a:cs typeface="Times New Roman" panose="02020603050405020304" pitchFamily="18" charset="0"/>
              </a:rPr>
              <a:t>Production (1 082 M$)</a:t>
            </a:r>
          </a:p>
          <a:p>
            <a:pPr marL="285750" indent="-285750" algn="just">
              <a:lnSpc>
                <a:spcPct val="107000"/>
              </a:lnSpc>
              <a:spcAft>
                <a:spcPts val="800"/>
              </a:spcAft>
              <a:buFont typeface="Wingdings" pitchFamily="2" charset="2"/>
              <a:buChar char="q"/>
            </a:pPr>
            <a:r>
              <a:rPr lang="fr-FR" dirty="0">
                <a:latin typeface="Palatino Linotype" panose="02040502050505030304" pitchFamily="18" charset="0"/>
              </a:rPr>
              <a:t>Extension de la centrale thermique de Nouakchott – 72 MW (82 M$)</a:t>
            </a:r>
          </a:p>
          <a:p>
            <a:pPr marL="285750" indent="-285750" algn="just">
              <a:lnSpc>
                <a:spcPct val="107000"/>
              </a:lnSpc>
              <a:spcAft>
                <a:spcPts val="800"/>
              </a:spcAft>
              <a:buFont typeface="Wingdings" pitchFamily="2" charset="2"/>
              <a:buChar char="q"/>
            </a:pPr>
            <a:r>
              <a:rPr lang="fr-FR" dirty="0">
                <a:latin typeface="Palatino Linotype" panose="02040502050505030304" pitchFamily="18" charset="0"/>
              </a:rPr>
              <a:t>Construction d’une centrale hybride IPP garantissant 60 MW continus en PPP (300 M$) </a:t>
            </a:r>
          </a:p>
          <a:p>
            <a:pPr marL="285750" indent="-285750" algn="just">
              <a:lnSpc>
                <a:spcPct val="107000"/>
              </a:lnSpc>
              <a:spcAft>
                <a:spcPts val="800"/>
              </a:spcAft>
              <a:buFont typeface="Wingdings" pitchFamily="2" charset="2"/>
              <a:buChar char="q"/>
            </a:pPr>
            <a:r>
              <a:rPr lang="fr-FR" dirty="0">
                <a:latin typeface="Palatino Linotype" panose="02040502050505030304" pitchFamily="18" charset="0"/>
              </a:rPr>
              <a:t>Construction d’une centrale à gaz IPP de 225 MW</a:t>
            </a:r>
            <a:r>
              <a:rPr lang="fr-MR" dirty="0">
                <a:latin typeface="Palatino Linotype" panose="02040502050505030304" pitchFamily="18" charset="0"/>
              </a:rPr>
              <a:t> plus gazoduc en PPP</a:t>
            </a:r>
            <a:r>
              <a:rPr lang="fr-FR" dirty="0">
                <a:latin typeface="Palatino Linotype" panose="02040502050505030304" pitchFamily="18" charset="0"/>
              </a:rPr>
              <a:t>  (estimé a 700 M$)</a:t>
            </a:r>
            <a:endParaRPr lang="fr-MR" dirty="0">
              <a:latin typeface="Palatino Linotype" panose="02040502050505030304" pitchFamily="18" charset="0"/>
            </a:endParaRPr>
          </a:p>
          <a:p>
            <a:pPr marL="285750" indent="-285750" algn="just">
              <a:lnSpc>
                <a:spcPct val="107000"/>
              </a:lnSpc>
              <a:spcAft>
                <a:spcPts val="800"/>
              </a:spcAft>
              <a:buFont typeface="Wingdings" pitchFamily="2" charset="2"/>
              <a:buChar char="q"/>
            </a:pPr>
            <a:endParaRPr lang="fr-FR" sz="1800" b="1" dirty="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p:txBody>
      </p:sp>
      <p:sp>
        <p:nvSpPr>
          <p:cNvPr id="6" name="ZoneTexte 5">
            <a:extLst>
              <a:ext uri="{FF2B5EF4-FFF2-40B4-BE49-F238E27FC236}">
                <a16:creationId xmlns:a16="http://schemas.microsoft.com/office/drawing/2014/main" id="{6EF1CD50-50B8-6309-7970-74BDE480A7E8}"/>
              </a:ext>
            </a:extLst>
          </p:cNvPr>
          <p:cNvSpPr txBox="1"/>
          <p:nvPr/>
        </p:nvSpPr>
        <p:spPr>
          <a:xfrm>
            <a:off x="773287" y="4373653"/>
            <a:ext cx="10583333" cy="1968168"/>
          </a:xfrm>
          <a:prstGeom prst="rect">
            <a:avLst/>
          </a:prstGeom>
          <a:noFill/>
        </p:spPr>
        <p:txBody>
          <a:bodyPr wrap="square">
            <a:spAutoFit/>
          </a:bodyPr>
          <a:lstStyle/>
          <a:p>
            <a:pPr algn="just">
              <a:lnSpc>
                <a:spcPct val="107000"/>
              </a:lnSpc>
              <a:spcAft>
                <a:spcPts val="800"/>
              </a:spcAft>
              <a:buNone/>
            </a:pPr>
            <a:r>
              <a:rPr lang="fr-FR" sz="2400" b="1" u="sng" dirty="0">
                <a:solidFill>
                  <a:srgbClr val="0070C0"/>
                </a:solidFill>
                <a:effectLst/>
                <a:latin typeface="Palatino Linotype" panose="02040502050505030304" pitchFamily="18" charset="0"/>
                <a:ea typeface="Times New Roman" panose="02020603050405020304" pitchFamily="18" charset="0"/>
                <a:cs typeface="Times New Roman" panose="02020603050405020304" pitchFamily="18" charset="0"/>
              </a:rPr>
              <a:t>Transport de l’Energie </a:t>
            </a:r>
            <a:r>
              <a:rPr lang="fr-FR" sz="2400" b="1" u="sng" dirty="0">
                <a:solidFill>
                  <a:srgbClr val="0070C0"/>
                </a:solidFill>
                <a:latin typeface="Palatino Linotype" panose="02040502050505030304" pitchFamily="18" charset="0"/>
                <a:ea typeface="Times New Roman" panose="02020603050405020304" pitchFamily="18" charset="0"/>
                <a:cs typeface="Times New Roman" panose="02020603050405020304" pitchFamily="18" charset="0"/>
              </a:rPr>
              <a:t>(985 M$)</a:t>
            </a:r>
            <a:endParaRPr lang="fr-FR" sz="2400" b="1" u="sng" dirty="0">
              <a:solidFill>
                <a:srgbClr val="0070C0"/>
              </a:solidFill>
              <a:effectLst/>
              <a:latin typeface="Palatino Linotype" panose="02040502050505030304" pitchFamily="18" charset="0"/>
              <a:ea typeface="Times New Roman" panose="02020603050405020304" pitchFamily="18" charset="0"/>
              <a:cs typeface="Times New Roman" panose="02020603050405020304" pitchFamily="18" charset="0"/>
            </a:endParaRPr>
          </a:p>
          <a:p>
            <a:pPr marL="285750" indent="-285750" algn="just">
              <a:lnSpc>
                <a:spcPct val="107000"/>
              </a:lnSpc>
              <a:spcAft>
                <a:spcPts val="800"/>
              </a:spcAft>
              <a:buFont typeface="Wingdings" pitchFamily="2" charset="2"/>
              <a:buChar char="q"/>
            </a:pPr>
            <a:r>
              <a:rPr lang="fr-FR" dirty="0">
                <a:latin typeface="Palatino Linotype" panose="02040502050505030304" pitchFamily="18" charset="0"/>
              </a:rPr>
              <a:t>Projet d’Interconnexion Électrique Mauritanie – Mali et de développement des centrales solaires associées  (PIEMM – REMP) - (800 M$)</a:t>
            </a:r>
          </a:p>
          <a:p>
            <a:pPr marL="285750" indent="-285750" algn="just">
              <a:lnSpc>
                <a:spcPct val="107000"/>
              </a:lnSpc>
              <a:spcAft>
                <a:spcPts val="800"/>
              </a:spcAft>
              <a:buFont typeface="Wingdings" pitchFamily="2" charset="2"/>
              <a:buChar char="q"/>
            </a:pPr>
            <a:r>
              <a:rPr lang="fr-FR" dirty="0">
                <a:latin typeface="Palatino Linotype" panose="02040502050505030304" pitchFamily="18" charset="0"/>
              </a:rPr>
              <a:t>Pose du 2</a:t>
            </a:r>
            <a:r>
              <a:rPr lang="fr-FR" baseline="30000" dirty="0">
                <a:latin typeface="Palatino Linotype" panose="02040502050505030304" pitchFamily="18" charset="0"/>
              </a:rPr>
              <a:t>ème</a:t>
            </a:r>
            <a:r>
              <a:rPr lang="fr-FR" dirty="0">
                <a:latin typeface="Palatino Linotype" panose="02040502050505030304" pitchFamily="18" charset="0"/>
              </a:rPr>
              <a:t> circuit de la ligne 225 kV entre Nouakchott et Boulenouar (35 M$)</a:t>
            </a:r>
            <a:r>
              <a:rPr lang="fr-MR" dirty="0">
                <a:latin typeface="Palatino Linotype" panose="02040502050505030304" pitchFamily="18" charset="0"/>
              </a:rPr>
              <a:t> </a:t>
            </a:r>
          </a:p>
          <a:p>
            <a:pPr marL="285750" indent="-285750" algn="just">
              <a:lnSpc>
                <a:spcPct val="107000"/>
              </a:lnSpc>
              <a:spcAft>
                <a:spcPts val="800"/>
              </a:spcAft>
              <a:buFont typeface="Wingdings" pitchFamily="2" charset="2"/>
              <a:buChar char="q"/>
            </a:pPr>
            <a:r>
              <a:rPr lang="fr-FR" dirty="0">
                <a:latin typeface="Palatino Linotype" panose="02040502050505030304" pitchFamily="18" charset="0"/>
              </a:rPr>
              <a:t>Ligne 225 kV et les postes associés entre Nouakchott et Zouerate (150 M$) en cours</a:t>
            </a:r>
            <a:r>
              <a:rPr lang="fr-MR" dirty="0">
                <a:latin typeface="Palatino Linotype" panose="02040502050505030304" pitchFamily="18" charset="0"/>
              </a:rPr>
              <a:t> </a:t>
            </a:r>
            <a:endParaRPr lang="fr-FR" sz="1800" b="1" dirty="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752574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a:extLst>
              <a:ext uri="{FF2B5EF4-FFF2-40B4-BE49-F238E27FC236}">
                <a16:creationId xmlns:a16="http://schemas.microsoft.com/office/drawing/2014/main" id="{E4D5513E-2054-4341-E0DA-826A07AA55CB}"/>
              </a:ext>
            </a:extLst>
          </p:cNvPr>
          <p:cNvSpPr txBox="1"/>
          <p:nvPr/>
        </p:nvSpPr>
        <p:spPr>
          <a:xfrm>
            <a:off x="278968" y="104062"/>
            <a:ext cx="11701221" cy="5769849"/>
          </a:xfrm>
          <a:prstGeom prst="rect">
            <a:avLst/>
          </a:prstGeom>
          <a:noFill/>
        </p:spPr>
        <p:txBody>
          <a:bodyPr wrap="square">
            <a:spAutoFit/>
          </a:bodyPr>
          <a:lstStyle/>
          <a:p>
            <a:r>
              <a:rPr lang="fr-FR" sz="2400" b="1" u="sng" dirty="0">
                <a:solidFill>
                  <a:srgbClr val="0070C0"/>
                </a:solidFill>
                <a:effectLst/>
                <a:latin typeface="Palatino Linotype" panose="02040502050505030304" pitchFamily="18" charset="0"/>
                <a:ea typeface="Times New Roman" panose="02020603050405020304" pitchFamily="18" charset="0"/>
                <a:cs typeface="Times New Roman" panose="02020603050405020304" pitchFamily="18" charset="0"/>
              </a:rPr>
              <a:t>Distribution de l’énergie (55 M$)</a:t>
            </a:r>
            <a:r>
              <a:rPr lang="fr-FR" sz="2400" u="sng" dirty="0">
                <a:solidFill>
                  <a:srgbClr val="0070C0"/>
                </a:solidFill>
                <a:effectLst/>
                <a:latin typeface="Palatino Linotype" panose="02040502050505030304" pitchFamily="18" charset="0"/>
                <a:ea typeface="Times New Roman" panose="02020603050405020304" pitchFamily="18" charset="0"/>
                <a:cs typeface="Times New Roman" panose="02020603050405020304" pitchFamily="18" charset="0"/>
              </a:rPr>
              <a:t> </a:t>
            </a:r>
          </a:p>
          <a:p>
            <a:endParaRPr lang="fr-FR" dirty="0">
              <a:solidFill>
                <a:srgbClr val="000000"/>
              </a:solidFill>
              <a:latin typeface="Palatino Linotype" panose="02040502050505030304" pitchFamily="18" charset="0"/>
              <a:cs typeface="Times New Roman" panose="02020603050405020304" pitchFamily="18" charset="0"/>
            </a:endParaRPr>
          </a:p>
          <a:p>
            <a:pPr marL="342900" indent="-342900">
              <a:lnSpc>
                <a:spcPct val="150000"/>
              </a:lnSpc>
              <a:buFont typeface="+mj-lt"/>
              <a:buAutoNum type="alphaLcPeriod"/>
            </a:pPr>
            <a:r>
              <a:rPr lang="fr-FR" sz="2000" b="1" dirty="0">
                <a:solidFill>
                  <a:srgbClr val="000000"/>
                </a:solidFill>
                <a:effectLst/>
                <a:latin typeface="Palatino Linotype" panose="02040502050505030304" pitchFamily="18" charset="0"/>
                <a:cs typeface="Times New Roman" panose="02020603050405020304" pitchFamily="18" charset="0"/>
              </a:rPr>
              <a:t>Plan d’urgence de Nouakchott (45 M$)</a:t>
            </a:r>
          </a:p>
          <a:p>
            <a:pPr marL="800100" lvl="1" indent="-342900">
              <a:lnSpc>
                <a:spcPct val="150000"/>
              </a:lnSpc>
              <a:buFont typeface="Wingdings" pitchFamily="2" charset="2"/>
              <a:buChar char="q"/>
            </a:pPr>
            <a:r>
              <a:rPr lang="fr-FR" sz="2000" dirty="0">
                <a:latin typeface="Palatino Linotype" panose="02040502050505030304" pitchFamily="18" charset="0"/>
              </a:rPr>
              <a:t>Installation de 2 postes de répartition 33/15 kV pour l’évacuation de l’énergie vers Nouakchott </a:t>
            </a:r>
            <a:endParaRPr lang="fr-MR" sz="2000" dirty="0">
              <a:latin typeface="Palatino Linotype" panose="02040502050505030304" pitchFamily="18" charset="0"/>
            </a:endParaRPr>
          </a:p>
          <a:p>
            <a:pPr marL="742950" lvl="1" indent="-285750">
              <a:lnSpc>
                <a:spcPct val="150000"/>
              </a:lnSpc>
              <a:buFont typeface="Wingdings" pitchFamily="2" charset="2"/>
              <a:buChar char="q"/>
            </a:pPr>
            <a:r>
              <a:rPr lang="fr-FR" sz="2000" dirty="0">
                <a:latin typeface="Palatino Linotype" panose="02040502050505030304" pitchFamily="18" charset="0"/>
              </a:rPr>
              <a:t>Installation de 5 transformateurs de 45 MVA sur les postes sources </a:t>
            </a:r>
          </a:p>
          <a:p>
            <a:pPr marL="742950" lvl="1" indent="-285750">
              <a:lnSpc>
                <a:spcPct val="150000"/>
              </a:lnSpc>
              <a:buFont typeface="Wingdings" pitchFamily="2" charset="2"/>
              <a:buChar char="q"/>
            </a:pPr>
            <a:r>
              <a:rPr lang="fr-FR" sz="2000" dirty="0">
                <a:latin typeface="Palatino Linotype" panose="02040502050505030304" pitchFamily="18" charset="0"/>
              </a:rPr>
              <a:t>Création de 3 liaisons 33 kV entre postes de source</a:t>
            </a:r>
            <a:endParaRPr lang="fr-MR" sz="2000" dirty="0">
              <a:latin typeface="Palatino Linotype" panose="02040502050505030304" pitchFamily="18" charset="0"/>
            </a:endParaRPr>
          </a:p>
          <a:p>
            <a:pPr marL="742950" lvl="1" indent="-285750">
              <a:lnSpc>
                <a:spcPct val="150000"/>
              </a:lnSpc>
              <a:buFont typeface="Wingdings" pitchFamily="2" charset="2"/>
              <a:buChar char="q"/>
            </a:pPr>
            <a:r>
              <a:rPr lang="fr-FR" sz="2000" dirty="0">
                <a:latin typeface="Palatino Linotype" panose="02040502050505030304" pitchFamily="18" charset="0"/>
              </a:rPr>
              <a:t>Raccordement en 15 kV de 40 postes de distribution dans différents quartiers</a:t>
            </a:r>
            <a:endParaRPr lang="fr-MR" sz="2000" dirty="0">
              <a:latin typeface="Palatino Linotype" panose="02040502050505030304" pitchFamily="18" charset="0"/>
            </a:endParaRPr>
          </a:p>
          <a:p>
            <a:pPr marL="742950" lvl="1" indent="-285750">
              <a:lnSpc>
                <a:spcPct val="150000"/>
              </a:lnSpc>
              <a:buFont typeface="Wingdings" pitchFamily="2" charset="2"/>
              <a:buChar char="q"/>
            </a:pPr>
            <a:r>
              <a:rPr lang="fr-FR" sz="2000" dirty="0">
                <a:latin typeface="Palatino Linotype" panose="02040502050505030304" pitchFamily="18" charset="0"/>
              </a:rPr>
              <a:t>Création des départs en 15 kV pour des postes 33/15 kV et soulager les départs existants </a:t>
            </a:r>
            <a:endParaRPr lang="fr-MR" sz="2000" dirty="0">
              <a:latin typeface="Palatino Linotype" panose="02040502050505030304" pitchFamily="18" charset="0"/>
            </a:endParaRPr>
          </a:p>
          <a:p>
            <a:pPr marL="742950" lvl="1" indent="-285750">
              <a:lnSpc>
                <a:spcPct val="150000"/>
              </a:lnSpc>
              <a:buFont typeface="Wingdings" pitchFamily="2" charset="2"/>
              <a:buChar char="q"/>
            </a:pPr>
            <a:r>
              <a:rPr lang="fr-FR" sz="2000" dirty="0">
                <a:latin typeface="Palatino Linotype" panose="02040502050505030304" pitchFamily="18" charset="0"/>
              </a:rPr>
              <a:t>Installation de 150 km de câbles basse tension (BT) aériens sur 5 000 poteaux</a:t>
            </a:r>
            <a:endParaRPr lang="fr-MR" sz="2000" dirty="0">
              <a:latin typeface="Palatino Linotype" panose="02040502050505030304" pitchFamily="18" charset="0"/>
            </a:endParaRPr>
          </a:p>
          <a:p>
            <a:pPr marL="742950" lvl="1" indent="-285750">
              <a:lnSpc>
                <a:spcPct val="150000"/>
              </a:lnSpc>
              <a:buFont typeface="Wingdings" pitchFamily="2" charset="2"/>
              <a:buChar char="q"/>
            </a:pPr>
            <a:r>
              <a:rPr lang="fr-FR" sz="2000" dirty="0">
                <a:latin typeface="Palatino Linotype" panose="02040502050505030304" pitchFamily="18" charset="0"/>
              </a:rPr>
              <a:t>Remplacement de 40 km de câbles 15 kV défectueux</a:t>
            </a:r>
            <a:endParaRPr lang="fr-MR" sz="2000" dirty="0">
              <a:latin typeface="Palatino Linotype" panose="02040502050505030304" pitchFamily="18" charset="0"/>
            </a:endParaRPr>
          </a:p>
          <a:p>
            <a:pPr marL="742950" lvl="1" indent="-285750">
              <a:lnSpc>
                <a:spcPct val="150000"/>
              </a:lnSpc>
              <a:buFont typeface="Wingdings" pitchFamily="2" charset="2"/>
              <a:buChar char="q"/>
            </a:pPr>
            <a:r>
              <a:rPr lang="fr-FR" sz="2000" dirty="0">
                <a:latin typeface="Palatino Linotype" panose="02040502050505030304" pitchFamily="18" charset="0"/>
              </a:rPr>
              <a:t>Installation de réseaux d’éclairage public sur candélabres avec câbles torsadés.</a:t>
            </a:r>
          </a:p>
          <a:p>
            <a:pPr marL="342900" lvl="1" indent="-342900">
              <a:lnSpc>
                <a:spcPct val="150000"/>
              </a:lnSpc>
              <a:buFont typeface="+mj-lt"/>
              <a:buAutoNum type="alphaLcPeriod" startAt="2"/>
            </a:pPr>
            <a:r>
              <a:rPr lang="fr-FR" sz="2000" b="1" dirty="0">
                <a:latin typeface="Palatino Linotype" panose="02040502050505030304" pitchFamily="18" charset="0"/>
              </a:rPr>
              <a:t>A l’intérieur du Pays (10 M$) </a:t>
            </a:r>
          </a:p>
          <a:p>
            <a:pPr marL="800100" lvl="2" indent="-342900">
              <a:lnSpc>
                <a:spcPct val="150000"/>
              </a:lnSpc>
              <a:buFont typeface="Wingdings" pitchFamily="2" charset="2"/>
              <a:buChar char="q"/>
            </a:pPr>
            <a:r>
              <a:rPr lang="fr-FR" sz="2000" dirty="0">
                <a:latin typeface="Palatino Linotype" panose="02040502050505030304" pitchFamily="18" charset="0"/>
              </a:rPr>
              <a:t>Extensions et densification des réseaux dans des capitales de </a:t>
            </a:r>
            <a:r>
              <a:rPr lang="fr-FR" sz="2000" dirty="0" err="1">
                <a:latin typeface="Palatino Linotype" panose="02040502050505030304" pitchFamily="18" charset="0"/>
              </a:rPr>
              <a:t>moughataas</a:t>
            </a:r>
            <a:endParaRPr lang="fr-MR" sz="2000" b="1" dirty="0">
              <a:latin typeface="Palatino Linotype" panose="02040502050505030304" pitchFamily="18" charset="0"/>
            </a:endParaRPr>
          </a:p>
        </p:txBody>
      </p:sp>
    </p:spTree>
    <p:extLst>
      <p:ext uri="{BB962C8B-B14F-4D97-AF65-F5344CB8AC3E}">
        <p14:creationId xmlns:p14="http://schemas.microsoft.com/office/powerpoint/2010/main" val="13246974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3F780A98-902C-31F8-0C46-A22861F27753}"/>
              </a:ext>
            </a:extLst>
          </p:cNvPr>
          <p:cNvSpPr txBox="1"/>
          <p:nvPr/>
        </p:nvSpPr>
        <p:spPr>
          <a:xfrm>
            <a:off x="604434" y="549111"/>
            <a:ext cx="10661877" cy="5110438"/>
          </a:xfrm>
          <a:prstGeom prst="rect">
            <a:avLst/>
          </a:prstGeom>
          <a:noFill/>
        </p:spPr>
        <p:txBody>
          <a:bodyPr wrap="square">
            <a:spAutoFit/>
          </a:bodyPr>
          <a:lstStyle/>
          <a:p>
            <a:r>
              <a:rPr lang="fr-FR" sz="2400" b="1" u="sng" dirty="0">
                <a:solidFill>
                  <a:srgbClr val="0070C0"/>
                </a:solidFill>
                <a:latin typeface="Palatino Linotype" panose="02040502050505030304" pitchFamily="18" charset="0"/>
              </a:rPr>
              <a:t>Électrification rurale (300 M$)</a:t>
            </a:r>
            <a:r>
              <a:rPr lang="fr-FR" sz="2400" u="sng" dirty="0">
                <a:solidFill>
                  <a:srgbClr val="0070C0"/>
                </a:solidFill>
                <a:latin typeface="Palatino Linotype" panose="02040502050505030304" pitchFamily="18" charset="0"/>
              </a:rPr>
              <a:t> </a:t>
            </a:r>
          </a:p>
          <a:p>
            <a:endParaRPr lang="fr-FR" sz="2000" dirty="0">
              <a:solidFill>
                <a:srgbClr val="000000"/>
              </a:solidFill>
              <a:latin typeface="Palatino Linotype" panose="02040502050505030304" pitchFamily="18" charset="0"/>
              <a:cs typeface="Times New Roman" panose="02020603050405020304" pitchFamily="18" charset="0"/>
            </a:endParaRPr>
          </a:p>
          <a:p>
            <a:pPr marL="342900" lvl="1" indent="-342900">
              <a:lnSpc>
                <a:spcPct val="150000"/>
              </a:lnSpc>
              <a:buFont typeface="+mj-lt"/>
              <a:buAutoNum type="alphaLcPeriod"/>
            </a:pPr>
            <a:r>
              <a:rPr lang="fr-FR" sz="1900" b="1" dirty="0">
                <a:latin typeface="Palatino Linotype" panose="02040502050505030304" pitchFamily="18" charset="0"/>
              </a:rPr>
              <a:t>Programme Prioritaire de Généralisation de l’accès aux Services essentiels au Développement Local (PPGASDL)</a:t>
            </a:r>
            <a:endParaRPr lang="fr-MR" sz="1900" b="1" dirty="0">
              <a:latin typeface="Palatino Linotype" panose="02040502050505030304" pitchFamily="18" charset="0"/>
            </a:endParaRPr>
          </a:p>
          <a:p>
            <a:pPr marL="742950" lvl="1" indent="-285750">
              <a:lnSpc>
                <a:spcPct val="150000"/>
              </a:lnSpc>
              <a:buFont typeface="Wingdings" pitchFamily="2" charset="2"/>
              <a:buChar char="q"/>
            </a:pPr>
            <a:r>
              <a:rPr lang="fr-FR" sz="1900" dirty="0">
                <a:latin typeface="Palatino Linotype" panose="02040502050505030304" pitchFamily="18" charset="0"/>
              </a:rPr>
              <a:t>Electrification de 410 localités : Taux d’avancement + 15 %</a:t>
            </a:r>
            <a:endParaRPr lang="fr-MR" sz="1900" dirty="0">
              <a:latin typeface="Palatino Linotype" panose="02040502050505030304" pitchFamily="18" charset="0"/>
            </a:endParaRPr>
          </a:p>
          <a:p>
            <a:pPr marL="742950" lvl="1" indent="-285750">
              <a:lnSpc>
                <a:spcPct val="150000"/>
              </a:lnSpc>
              <a:buFont typeface="Wingdings" pitchFamily="2" charset="2"/>
              <a:buChar char="q"/>
            </a:pPr>
            <a:r>
              <a:rPr lang="fr-FR" sz="1900" dirty="0">
                <a:latin typeface="Palatino Linotype" panose="02040502050505030304" pitchFamily="18" charset="0"/>
              </a:rPr>
              <a:t>Mise sous tension de 13 localités du Hodh El Gharbi (Projet Espagnol) et travaux en cours pour les 12 restantes</a:t>
            </a:r>
            <a:endParaRPr lang="fr-MR" sz="1900" dirty="0">
              <a:latin typeface="Palatino Linotype" panose="02040502050505030304" pitchFamily="18" charset="0"/>
            </a:endParaRPr>
          </a:p>
          <a:p>
            <a:pPr marL="742950" lvl="1" indent="-285750">
              <a:lnSpc>
                <a:spcPct val="150000"/>
              </a:lnSpc>
              <a:buFont typeface="Wingdings" pitchFamily="2" charset="2"/>
              <a:buChar char="q"/>
            </a:pPr>
            <a:r>
              <a:rPr lang="fr-FR" sz="1900" dirty="0">
                <a:latin typeface="Palatino Linotype" panose="02040502050505030304" pitchFamily="18" charset="0"/>
              </a:rPr>
              <a:t>Electrification de la Zone de Production Agricole de la Vallée via ligne 33 kV de 215 km</a:t>
            </a:r>
            <a:endParaRPr lang="fr-MR" sz="1900" dirty="0">
              <a:latin typeface="Palatino Linotype" panose="02040502050505030304" pitchFamily="18" charset="0"/>
            </a:endParaRPr>
          </a:p>
          <a:p>
            <a:pPr marL="742950" lvl="1" indent="-285750">
              <a:lnSpc>
                <a:spcPct val="150000"/>
              </a:lnSpc>
              <a:buFont typeface="Wingdings" pitchFamily="2" charset="2"/>
              <a:buChar char="q"/>
            </a:pPr>
            <a:r>
              <a:rPr lang="fr-FR" sz="1900" dirty="0">
                <a:latin typeface="Palatino Linotype" panose="02040502050505030304" pitchFamily="18" charset="0"/>
              </a:rPr>
              <a:t>Électrification de 12 localités Isolées dans le cadre du Programme d’Électrification Rurale en Zones Isolées (PERZI) </a:t>
            </a:r>
            <a:endParaRPr lang="fr-MR" sz="1900" dirty="0">
              <a:latin typeface="Palatino Linotype" panose="02040502050505030304" pitchFamily="18" charset="0"/>
            </a:endParaRPr>
          </a:p>
          <a:p>
            <a:pPr marL="742950" lvl="1" indent="-285750">
              <a:lnSpc>
                <a:spcPct val="150000"/>
              </a:lnSpc>
              <a:buFont typeface="Wingdings" pitchFamily="2" charset="2"/>
              <a:buChar char="q"/>
            </a:pPr>
            <a:r>
              <a:rPr lang="fr-FR" sz="1900" dirty="0">
                <a:latin typeface="Palatino Linotype" panose="02040502050505030304" pitchFamily="18" charset="0"/>
              </a:rPr>
              <a:t>Projet d’électrification de 47 localités dans le cadre du projet de RIMDIR</a:t>
            </a:r>
          </a:p>
          <a:p>
            <a:pPr marL="742950" lvl="1" indent="-285750">
              <a:lnSpc>
                <a:spcPct val="150000"/>
              </a:lnSpc>
              <a:buFont typeface="Wingdings" pitchFamily="2" charset="2"/>
              <a:buChar char="q"/>
            </a:pPr>
            <a:r>
              <a:rPr lang="fr-FR" sz="1900" dirty="0">
                <a:latin typeface="Palatino Linotype" panose="02040502050505030304" pitchFamily="18" charset="0"/>
              </a:rPr>
              <a:t>Projet d’Electrification de 481 localités dans le cadre du Projet BEST</a:t>
            </a:r>
            <a:endParaRPr lang="fr-MR" sz="1900" dirty="0">
              <a:latin typeface="Palatino Linotype" panose="02040502050505030304" pitchFamily="18" charset="0"/>
            </a:endParaRPr>
          </a:p>
        </p:txBody>
      </p:sp>
    </p:spTree>
    <p:extLst>
      <p:ext uri="{BB962C8B-B14F-4D97-AF65-F5344CB8AC3E}">
        <p14:creationId xmlns:p14="http://schemas.microsoft.com/office/powerpoint/2010/main" val="19879624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8F4269-A975-843B-200C-D44448638087}"/>
            </a:ext>
          </a:extLst>
        </p:cNvPr>
        <p:cNvGrpSpPr/>
        <p:nvPr/>
      </p:nvGrpSpPr>
      <p:grpSpPr>
        <a:xfrm>
          <a:off x="0" y="0"/>
          <a:ext cx="0" cy="0"/>
          <a:chOff x="0" y="0"/>
          <a:chExt cx="0" cy="0"/>
        </a:xfrm>
      </p:grpSpPr>
      <p:sp>
        <p:nvSpPr>
          <p:cNvPr id="2" name="ZoneTexte 1">
            <a:extLst>
              <a:ext uri="{FF2B5EF4-FFF2-40B4-BE49-F238E27FC236}">
                <a16:creationId xmlns:a16="http://schemas.microsoft.com/office/drawing/2014/main" id="{AE85EEF3-5E9A-0D60-F4DA-17D476B50F3E}"/>
              </a:ext>
            </a:extLst>
          </p:cNvPr>
          <p:cNvSpPr txBox="1"/>
          <p:nvPr/>
        </p:nvSpPr>
        <p:spPr>
          <a:xfrm>
            <a:off x="613458" y="1625553"/>
            <a:ext cx="11204293" cy="3970318"/>
          </a:xfrm>
          <a:prstGeom prst="rect">
            <a:avLst/>
          </a:prstGeom>
          <a:noFill/>
        </p:spPr>
        <p:txBody>
          <a:bodyPr wrap="square">
            <a:spAutoFit/>
          </a:bodyPr>
          <a:lstStyle/>
          <a:p>
            <a:r>
              <a:rPr lang="fr-FR" sz="2400" b="1" u="sng" dirty="0">
                <a:solidFill>
                  <a:srgbClr val="0070C0"/>
                </a:solidFill>
                <a:latin typeface="Palatino Linotype" panose="02040502050505030304" pitchFamily="18" charset="0"/>
              </a:rPr>
              <a:t>Bénéficiaires </a:t>
            </a:r>
            <a:endParaRPr lang="fr-FR" sz="2400" u="sng" dirty="0">
              <a:solidFill>
                <a:srgbClr val="0070C0"/>
              </a:solidFill>
              <a:latin typeface="Palatino Linotype" panose="02040502050505030304" pitchFamily="18" charset="0"/>
            </a:endParaRPr>
          </a:p>
          <a:p>
            <a:endParaRPr lang="fr-FR" sz="2400" dirty="0">
              <a:solidFill>
                <a:srgbClr val="0070C0"/>
              </a:solidFill>
              <a:latin typeface="Palatino Linotype" panose="02040502050505030304" pitchFamily="18" charset="0"/>
              <a:cs typeface="Times New Roman" panose="02020603050405020304" pitchFamily="18" charset="0"/>
            </a:endParaRPr>
          </a:p>
          <a:p>
            <a:pPr marL="342900" indent="-342900">
              <a:lnSpc>
                <a:spcPct val="150000"/>
              </a:lnSpc>
              <a:buFont typeface="Wingdings" pitchFamily="2" charset="2"/>
              <a:buChar char="q"/>
            </a:pPr>
            <a:r>
              <a:rPr lang="fr-FR" sz="2400" dirty="0">
                <a:solidFill>
                  <a:srgbClr val="0070C0"/>
                </a:solidFill>
                <a:latin typeface="Palatino Linotype" panose="02040502050505030304" pitchFamily="18" charset="0"/>
                <a:cs typeface="Times New Roman" panose="02020603050405020304" pitchFamily="18" charset="0"/>
              </a:rPr>
              <a:t>82 Localités électrifiées en 2025, soit environ </a:t>
            </a:r>
            <a:r>
              <a:rPr lang="fr-FR" sz="2400" b="1" u="sng" dirty="0">
                <a:solidFill>
                  <a:srgbClr val="0070C0"/>
                </a:solidFill>
                <a:latin typeface="Palatino Linotype" panose="02040502050505030304" pitchFamily="18" charset="0"/>
                <a:cs typeface="Times New Roman" panose="02020603050405020304" pitchFamily="18" charset="0"/>
              </a:rPr>
              <a:t>70 000 personnes bénéficiaires</a:t>
            </a:r>
            <a:endParaRPr lang="fr-FR" sz="2400" dirty="0">
              <a:solidFill>
                <a:srgbClr val="0070C0"/>
              </a:solidFill>
              <a:latin typeface="Palatino Linotype" panose="02040502050505030304" pitchFamily="18" charset="0"/>
              <a:cs typeface="Times New Roman" panose="02020603050405020304" pitchFamily="18" charset="0"/>
            </a:endParaRPr>
          </a:p>
          <a:p>
            <a:pPr marL="342900" indent="-342900">
              <a:lnSpc>
                <a:spcPct val="150000"/>
              </a:lnSpc>
              <a:buFont typeface="Wingdings" pitchFamily="2" charset="2"/>
              <a:buChar char="q"/>
            </a:pPr>
            <a:r>
              <a:rPr lang="fr-FR" sz="2400" dirty="0">
                <a:solidFill>
                  <a:srgbClr val="0070C0"/>
                </a:solidFill>
                <a:latin typeface="Palatino Linotype" panose="02040502050505030304" pitchFamily="18" charset="0"/>
                <a:cs typeface="Times New Roman" panose="02020603050405020304" pitchFamily="18" charset="0"/>
              </a:rPr>
              <a:t>1 100 Localités en cours d’électrification dans le cadre du PPGASDL, BEST, RIMDIR, </a:t>
            </a:r>
            <a:r>
              <a:rPr lang="fr-FR" sz="2400" dirty="0" err="1">
                <a:solidFill>
                  <a:srgbClr val="0070C0"/>
                </a:solidFill>
                <a:latin typeface="Palatino Linotype" panose="02040502050505030304" pitchFamily="18" charset="0"/>
                <a:cs typeface="Times New Roman" panose="02020603050405020304" pitchFamily="18" charset="0"/>
              </a:rPr>
              <a:t>Moudoun</a:t>
            </a:r>
            <a:r>
              <a:rPr lang="fr-FR" sz="2400" dirty="0">
                <a:solidFill>
                  <a:srgbClr val="0070C0"/>
                </a:solidFill>
                <a:latin typeface="Palatino Linotype" panose="02040502050505030304" pitchFamily="18" charset="0"/>
                <a:cs typeface="Times New Roman" panose="02020603050405020304" pitchFamily="18" charset="0"/>
              </a:rPr>
              <a:t>, PERZI, Boucle, représentant </a:t>
            </a:r>
            <a:r>
              <a:rPr lang="fr-FR" sz="2400" b="1" u="sng" dirty="0">
                <a:solidFill>
                  <a:srgbClr val="0070C0"/>
                </a:solidFill>
                <a:latin typeface="Palatino Linotype" panose="02040502050505030304" pitchFamily="18" charset="0"/>
                <a:cs typeface="Times New Roman" panose="02020603050405020304" pitchFamily="18" charset="0"/>
              </a:rPr>
              <a:t>950 000 bénéficiaires </a:t>
            </a:r>
          </a:p>
          <a:p>
            <a:pPr marL="342900" indent="-342900">
              <a:lnSpc>
                <a:spcPct val="150000"/>
              </a:lnSpc>
              <a:buFont typeface="Wingdings" pitchFamily="2" charset="2"/>
              <a:buChar char="q"/>
            </a:pPr>
            <a:r>
              <a:rPr lang="fr-FR" sz="2400" dirty="0">
                <a:solidFill>
                  <a:srgbClr val="0070C0"/>
                </a:solidFill>
                <a:latin typeface="Palatino Linotype" panose="02040502050505030304" pitchFamily="18" charset="0"/>
                <a:cs typeface="Times New Roman" panose="02020603050405020304" pitchFamily="18" charset="0"/>
              </a:rPr>
              <a:t>150 localités sont prévues dans le cadre du PIEMM – REMP, soit </a:t>
            </a:r>
            <a:r>
              <a:rPr lang="fr-FR" sz="2400" b="1" u="sng" dirty="0">
                <a:solidFill>
                  <a:srgbClr val="0070C0"/>
                </a:solidFill>
                <a:latin typeface="Palatino Linotype" panose="02040502050505030304" pitchFamily="18" charset="0"/>
                <a:cs typeface="Times New Roman" panose="02020603050405020304" pitchFamily="18" charset="0"/>
              </a:rPr>
              <a:t>480 000 bénéficiaires</a:t>
            </a:r>
          </a:p>
          <a:p>
            <a:pPr marL="342900" indent="-342900">
              <a:buFont typeface="Wingdings" pitchFamily="2" charset="2"/>
              <a:buChar char="q"/>
            </a:pPr>
            <a:endParaRPr lang="fr-FR" sz="2400" dirty="0">
              <a:solidFill>
                <a:srgbClr val="0070C0"/>
              </a:solidFill>
              <a:latin typeface="Palatino Linotype" panose="02040502050505030304" pitchFamily="18" charset="0"/>
              <a:cs typeface="Times New Roman" panose="02020603050405020304" pitchFamily="18" charset="0"/>
            </a:endParaRPr>
          </a:p>
        </p:txBody>
      </p:sp>
    </p:spTree>
    <p:extLst>
      <p:ext uri="{BB962C8B-B14F-4D97-AF65-F5344CB8AC3E}">
        <p14:creationId xmlns:p14="http://schemas.microsoft.com/office/powerpoint/2010/main" val="9400594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Slide Background">
            <a:extLst>
              <a:ext uri="{FF2B5EF4-FFF2-40B4-BE49-F238E27FC236}">
                <a16:creationId xmlns:a16="http://schemas.microsoft.com/office/drawing/2014/main" id="{AF6CB648-9554-488A-B457-99CAAD1DA5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ectangle 10">
            <a:extLst>
              <a:ext uri="{FF2B5EF4-FFF2-40B4-BE49-F238E27FC236}">
                <a16:creationId xmlns:a16="http://schemas.microsoft.com/office/drawing/2014/main" id="{E3ADCBE7-9330-1CDA-00EB-CDD12DB722F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4290"/>
            <a:ext cx="12192000" cy="1733407"/>
          </a:xfrm>
          <a:prstGeom prst="rect">
            <a:avLst/>
          </a:prstGeom>
          <a:ln>
            <a:noFill/>
          </a:ln>
          <a:effectLst>
            <a:outerShdw blurRad="254000" dist="38100" dir="5460000" sx="94000" sy="94000" algn="t" rotWithShape="0">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1802" y="240241"/>
            <a:ext cx="10760054" cy="1228299"/>
          </a:xfrm>
        </p:spPr>
        <p:txBody>
          <a:bodyPr>
            <a:normAutofit/>
          </a:bodyPr>
          <a:lstStyle/>
          <a:p>
            <a:pPr>
              <a:defRPr sz="4000" b="1">
                <a:solidFill>
                  <a:srgbClr val="006A4E"/>
                </a:solidFill>
              </a:defRPr>
            </a:pPr>
            <a:r>
              <a:rPr lang="fr-FR" sz="2800" b="1" u="sng" dirty="0">
                <a:solidFill>
                  <a:srgbClr val="0070C0"/>
                </a:solidFill>
                <a:latin typeface="Palatino Linotype" panose="02040502050505030304" pitchFamily="18" charset="0"/>
              </a:rPr>
              <a:t>Ambition Hydrogène Vert de la Mauritanie</a:t>
            </a:r>
            <a:r>
              <a:rPr lang="fr-FR" sz="2800" u="sng" dirty="0">
                <a:solidFill>
                  <a:srgbClr val="0070C0"/>
                </a:solidFill>
                <a:latin typeface="Palatino Linotype" panose="02040502050505030304" pitchFamily="18" charset="0"/>
              </a:rPr>
              <a:t> </a:t>
            </a:r>
            <a:endParaRPr lang="fr-FR" sz="2800" dirty="0">
              <a:solidFill>
                <a:srgbClr val="0070C0"/>
              </a:solidFill>
            </a:endParaRPr>
          </a:p>
        </p:txBody>
      </p:sp>
      <p:sp>
        <p:nvSpPr>
          <p:cNvPr id="3" name="Content Placeholder 2"/>
          <p:cNvSpPr>
            <a:spLocks noGrp="1"/>
          </p:cNvSpPr>
          <p:nvPr>
            <p:ph idx="1"/>
          </p:nvPr>
        </p:nvSpPr>
        <p:spPr>
          <a:xfrm>
            <a:off x="720202" y="2294110"/>
            <a:ext cx="5842644" cy="3510023"/>
          </a:xfrm>
        </p:spPr>
        <p:txBody>
          <a:bodyPr anchor="ctr">
            <a:normAutofit/>
          </a:bodyPr>
          <a:lstStyle/>
          <a:p>
            <a:pPr marL="0" indent="0">
              <a:buNone/>
            </a:pPr>
            <a:r>
              <a:rPr lang="en-US" sz="2000" b="1" u="sng" dirty="0">
                <a:solidFill>
                  <a:srgbClr val="0070C0"/>
                </a:solidFill>
                <a:latin typeface="Palatino Linotype"/>
              </a:rPr>
              <a:t>UNE FEUILLE DE ROUTE RIGOUREUSE (2022)</a:t>
            </a:r>
          </a:p>
          <a:p>
            <a:pPr marL="0" indent="0">
              <a:buNone/>
            </a:pPr>
            <a:endParaRPr lang="en-US" sz="2000" b="1" dirty="0">
              <a:solidFill>
                <a:srgbClr val="0070C0"/>
              </a:solidFill>
              <a:latin typeface="Palatino Linotype"/>
            </a:endParaRPr>
          </a:p>
          <a:p>
            <a:pPr>
              <a:buFont typeface="Wingdings" panose="020B0604020202020204" pitchFamily="34" charset="0"/>
              <a:buChar char="q"/>
            </a:pPr>
            <a:r>
              <a:rPr lang="en-US" sz="2000" dirty="0" err="1">
                <a:latin typeface="Palatino Linotype"/>
              </a:rPr>
              <a:t>Potentiel</a:t>
            </a:r>
            <a:r>
              <a:rPr lang="en-US" sz="2000" dirty="0">
                <a:latin typeface="Palatino Linotype"/>
              </a:rPr>
              <a:t> de production de </a:t>
            </a:r>
            <a:r>
              <a:rPr lang="en-US" sz="2000" b="1" dirty="0">
                <a:latin typeface="Palatino Linotype"/>
              </a:rPr>
              <a:t>12 Mt/an </a:t>
            </a:r>
            <a:r>
              <a:rPr lang="en-US" sz="2000" b="1" dirty="0" err="1">
                <a:latin typeface="Palatino Linotype"/>
              </a:rPr>
              <a:t>d’hydrogène</a:t>
            </a:r>
            <a:r>
              <a:rPr lang="en-US" sz="2000" b="1" dirty="0">
                <a:latin typeface="Palatino Linotype"/>
              </a:rPr>
              <a:t> vert</a:t>
            </a:r>
            <a:endParaRPr lang="en-US" sz="2000" dirty="0">
              <a:latin typeface="Palatino Linotype"/>
            </a:endParaRPr>
          </a:p>
          <a:p>
            <a:pPr>
              <a:buFont typeface="Wingdings" panose="020B0604020202020204" pitchFamily="34" charset="0"/>
              <a:buChar char="q"/>
            </a:pPr>
            <a:r>
              <a:rPr lang="en-US" sz="2000" dirty="0">
                <a:latin typeface="Palatino Linotype"/>
              </a:rPr>
              <a:t>Objectif de </a:t>
            </a:r>
            <a:r>
              <a:rPr lang="en-US" sz="2000" b="1" dirty="0">
                <a:latin typeface="Palatino Linotype"/>
              </a:rPr>
              <a:t>1,5 % de part du </a:t>
            </a:r>
            <a:r>
              <a:rPr lang="en-US" sz="2000" b="1" dirty="0" err="1">
                <a:latin typeface="Palatino Linotype"/>
              </a:rPr>
              <a:t>marché</a:t>
            </a:r>
            <a:r>
              <a:rPr lang="en-US" sz="2000" b="1" dirty="0">
                <a:latin typeface="Palatino Linotype"/>
              </a:rPr>
              <a:t> </a:t>
            </a:r>
            <a:r>
              <a:rPr lang="en-US" sz="2000" b="1" dirty="0" err="1">
                <a:latin typeface="Palatino Linotype"/>
              </a:rPr>
              <a:t>mondial</a:t>
            </a:r>
            <a:r>
              <a:rPr lang="en-US" sz="2000" b="1" dirty="0">
                <a:latin typeface="Palatino Linotype"/>
              </a:rPr>
              <a:t> de </a:t>
            </a:r>
            <a:r>
              <a:rPr lang="en-US" sz="2000" b="1" dirty="0" err="1">
                <a:latin typeface="Palatino Linotype"/>
              </a:rPr>
              <a:t>l’H</a:t>
            </a:r>
            <a:r>
              <a:rPr lang="en-US" sz="2000" b="1" dirty="0">
                <a:latin typeface="Palatino Linotype"/>
              </a:rPr>
              <a:t>₂</a:t>
            </a:r>
            <a:endParaRPr lang="en-US" sz="2000" dirty="0">
              <a:latin typeface="Palatino Linotype"/>
            </a:endParaRPr>
          </a:p>
          <a:p>
            <a:pPr>
              <a:buFont typeface="Wingdings" panose="020B0604020202020204" pitchFamily="34" charset="0"/>
              <a:buChar char="q"/>
            </a:pPr>
            <a:r>
              <a:rPr lang="en-US" sz="2000" b="1" dirty="0">
                <a:latin typeface="Palatino Linotype"/>
              </a:rPr>
              <a:t>1 % du </a:t>
            </a:r>
            <a:r>
              <a:rPr lang="en-US" sz="2000" b="1" dirty="0" err="1">
                <a:latin typeface="Palatino Linotype"/>
              </a:rPr>
              <a:t>marché</a:t>
            </a:r>
            <a:r>
              <a:rPr lang="en-US" sz="2000" b="1" dirty="0">
                <a:latin typeface="Palatino Linotype"/>
              </a:rPr>
              <a:t> </a:t>
            </a:r>
            <a:r>
              <a:rPr lang="en-US" sz="2000" b="1" dirty="0" err="1">
                <a:latin typeface="Palatino Linotype"/>
              </a:rPr>
              <a:t>mondial</a:t>
            </a:r>
            <a:r>
              <a:rPr lang="en-US" sz="2000" b="1" dirty="0">
                <a:latin typeface="Palatino Linotype"/>
              </a:rPr>
              <a:t> de </a:t>
            </a:r>
            <a:r>
              <a:rPr lang="en-US" sz="2000" b="1" dirty="0" err="1">
                <a:latin typeface="Palatino Linotype"/>
              </a:rPr>
              <a:t>l’acier</a:t>
            </a:r>
            <a:r>
              <a:rPr lang="en-US" sz="2000" b="1" dirty="0">
                <a:latin typeface="Palatino Linotype"/>
              </a:rPr>
              <a:t> vert</a:t>
            </a:r>
            <a:endParaRPr lang="en-US" sz="2000" dirty="0">
              <a:latin typeface="Palatino Linotype"/>
            </a:endParaRPr>
          </a:p>
          <a:p>
            <a:pPr>
              <a:buFont typeface="Wingdings" panose="020B0604020202020204" pitchFamily="34" charset="0"/>
              <a:buChar char="q"/>
            </a:pPr>
            <a:r>
              <a:rPr lang="en-US" sz="2000" b="1" dirty="0" err="1">
                <a:latin typeface="Palatino Linotype"/>
              </a:rPr>
              <a:t>Intégration</a:t>
            </a:r>
            <a:r>
              <a:rPr lang="en-US" sz="2000" b="1" dirty="0">
                <a:latin typeface="Palatino Linotype"/>
              </a:rPr>
              <a:t> avec les </a:t>
            </a:r>
            <a:r>
              <a:rPr lang="en-US" sz="2000" b="1" dirty="0" err="1">
                <a:latin typeface="Palatino Linotype"/>
              </a:rPr>
              <a:t>projets</a:t>
            </a:r>
            <a:r>
              <a:rPr lang="en-US" sz="2000" b="1" dirty="0">
                <a:latin typeface="Palatino Linotype"/>
              </a:rPr>
              <a:t> </a:t>
            </a:r>
            <a:r>
              <a:rPr lang="en-US" sz="2000" b="1" dirty="0" err="1">
                <a:latin typeface="Palatino Linotype"/>
              </a:rPr>
              <a:t>pilotes</a:t>
            </a:r>
            <a:r>
              <a:rPr lang="en-US" sz="2000" b="1" dirty="0">
                <a:latin typeface="Palatino Linotype"/>
              </a:rPr>
              <a:t> DRI de la SNIM</a:t>
            </a:r>
            <a:endParaRPr lang="en-US" sz="2000" dirty="0">
              <a:latin typeface="Palatino Linotype"/>
            </a:endParaRPr>
          </a:p>
        </p:txBody>
      </p:sp>
      <p:pic>
        <p:nvPicPr>
          <p:cNvPr id="4" name="Picture 52">
            <a:extLst>
              <a:ext uri="{FF2B5EF4-FFF2-40B4-BE49-F238E27FC236}">
                <a16:creationId xmlns:a16="http://schemas.microsoft.com/office/drawing/2014/main" id="{B2BD9E2C-E4B9-E382-682C-AEF473836049}"/>
              </a:ext>
            </a:extLst>
          </p:cNvPr>
          <p:cNvPicPr>
            <a:picLocks noChangeAspect="1"/>
          </p:cNvPicPr>
          <p:nvPr/>
        </p:nvPicPr>
        <p:blipFill rotWithShape="1">
          <a:blip r:embed="rId2"/>
          <a:srcRect r="29439"/>
          <a:stretch/>
        </p:blipFill>
        <p:spPr>
          <a:xfrm>
            <a:off x="6790034" y="1969358"/>
            <a:ext cx="4681764" cy="4159529"/>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person speaking into a microphone in a round table&#10;&#10;Description automatically generated">
            <a:extLst>
              <a:ext uri="{FF2B5EF4-FFF2-40B4-BE49-F238E27FC236}">
                <a16:creationId xmlns:a16="http://schemas.microsoft.com/office/drawing/2014/main" id="{49A38A60-9ED2-DEEB-26C4-79912BCC14C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0949" r="11942" b="-2"/>
          <a:stretch/>
        </p:blipFill>
        <p:spPr>
          <a:xfrm>
            <a:off x="6443489" y="1262367"/>
            <a:ext cx="4965290" cy="5143501"/>
          </a:xfrm>
          <a:custGeom>
            <a:avLst/>
            <a:gdLst/>
            <a:ahLst/>
            <a:cxnLst/>
            <a:rect l="l" t="t" r="r" b="b"/>
            <a:pathLst>
              <a:path w="7922146" h="6858001">
                <a:moveTo>
                  <a:pt x="379987" y="0"/>
                </a:moveTo>
                <a:lnTo>
                  <a:pt x="5304971" y="0"/>
                </a:lnTo>
                <a:lnTo>
                  <a:pt x="7065281" y="0"/>
                </a:lnTo>
                <a:lnTo>
                  <a:pt x="7397540" y="0"/>
                </a:lnTo>
                <a:lnTo>
                  <a:pt x="7397540" y="1"/>
                </a:lnTo>
                <a:lnTo>
                  <a:pt x="7922146" y="1"/>
                </a:lnTo>
                <a:lnTo>
                  <a:pt x="7922146" y="6858001"/>
                </a:lnTo>
                <a:lnTo>
                  <a:pt x="7065281" y="6858001"/>
                </a:lnTo>
                <a:lnTo>
                  <a:pt x="7065281" y="6858000"/>
                </a:lnTo>
                <a:lnTo>
                  <a:pt x="5932989" y="6858000"/>
                </a:lnTo>
                <a:lnTo>
                  <a:pt x="5932989" y="6858001"/>
                </a:lnTo>
                <a:lnTo>
                  <a:pt x="27809" y="6858001"/>
                </a:lnTo>
                <a:lnTo>
                  <a:pt x="1803228" y="4521201"/>
                </a:lnTo>
                <a:close/>
                <a:moveTo>
                  <a:pt x="0" y="0"/>
                </a:moveTo>
                <a:lnTo>
                  <a:pt x="379987" y="0"/>
                </a:lnTo>
                <a:lnTo>
                  <a:pt x="0" y="407"/>
                </a:lnTo>
                <a:close/>
              </a:path>
            </a:pathLst>
          </a:custGeom>
        </p:spPr>
      </p:pic>
      <p:sp>
        <p:nvSpPr>
          <p:cNvPr id="2" name="Title 1">
            <a:extLst>
              <a:ext uri="{FF2B5EF4-FFF2-40B4-BE49-F238E27FC236}">
                <a16:creationId xmlns:a16="http://schemas.microsoft.com/office/drawing/2014/main" id="{1247ACEC-4354-EE35-18DA-E9C5584BC538}"/>
              </a:ext>
            </a:extLst>
          </p:cNvPr>
          <p:cNvSpPr>
            <a:spLocks noGrp="1"/>
          </p:cNvSpPr>
          <p:nvPr>
            <p:ph type="title"/>
          </p:nvPr>
        </p:nvSpPr>
        <p:spPr>
          <a:xfrm>
            <a:off x="239210" y="0"/>
            <a:ext cx="10166431" cy="990600"/>
          </a:xfrm>
        </p:spPr>
        <p:txBody>
          <a:bodyPr>
            <a:noAutofit/>
          </a:bodyPr>
          <a:lstStyle/>
          <a:p>
            <a:r>
              <a:rPr lang="fr-FR" sz="2400" b="1" u="sng" dirty="0">
                <a:solidFill>
                  <a:srgbClr val="0070C0"/>
                </a:solidFill>
                <a:latin typeface="Palatino Linotype" panose="02040502050505030304" pitchFamily="18" charset="0"/>
              </a:rPr>
              <a:t>Cadre réglementaire attractif et concerté – 1</a:t>
            </a:r>
            <a:r>
              <a:rPr lang="fr-FR" sz="2400" b="1" u="sng" baseline="30000" dirty="0">
                <a:solidFill>
                  <a:srgbClr val="0070C0"/>
                </a:solidFill>
                <a:latin typeface="Palatino Linotype" panose="02040502050505030304" pitchFamily="18" charset="0"/>
              </a:rPr>
              <a:t>er</a:t>
            </a:r>
            <a:r>
              <a:rPr lang="fr-FR" sz="2400" b="1" u="sng" dirty="0">
                <a:solidFill>
                  <a:srgbClr val="0070C0"/>
                </a:solidFill>
                <a:latin typeface="Palatino Linotype" panose="02040502050505030304" pitchFamily="18" charset="0"/>
              </a:rPr>
              <a:t> Code de l’hydrogène vert </a:t>
            </a:r>
          </a:p>
        </p:txBody>
      </p:sp>
      <p:graphicFrame>
        <p:nvGraphicFramePr>
          <p:cNvPr id="71" name="Content Placeholder 2">
            <a:extLst>
              <a:ext uri="{FF2B5EF4-FFF2-40B4-BE49-F238E27FC236}">
                <a16:creationId xmlns:a16="http://schemas.microsoft.com/office/drawing/2014/main" id="{40744230-B3F1-B703-F8C8-76426CCBD61F}"/>
              </a:ext>
            </a:extLst>
          </p:cNvPr>
          <p:cNvGraphicFramePr>
            <a:graphicFrameLocks noGrp="1"/>
          </p:cNvGraphicFramePr>
          <p:nvPr>
            <p:ph idx="1"/>
            <p:extLst>
              <p:ext uri="{D42A27DB-BD31-4B8C-83A1-F6EECF244321}">
                <p14:modId xmlns:p14="http://schemas.microsoft.com/office/powerpoint/2010/main" val="2823102527"/>
              </p:ext>
            </p:extLst>
          </p:nvPr>
        </p:nvGraphicFramePr>
        <p:xfrm>
          <a:off x="219456" y="1327429"/>
          <a:ext cx="6102686" cy="459622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73613155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Slide Background">
            <a:extLst>
              <a:ext uri="{FF2B5EF4-FFF2-40B4-BE49-F238E27FC236}">
                <a16:creationId xmlns:a16="http://schemas.microsoft.com/office/drawing/2014/main" id="{3ECBE1F1-D69B-4AFA-ABD5-8E41720EF6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Image 5" descr="A map of a desert with different colored areas&#10;&#10;AI-generated content may be incorrect.">
            <a:extLst>
              <a:ext uri="{FF2B5EF4-FFF2-40B4-BE49-F238E27FC236}">
                <a16:creationId xmlns:a16="http://schemas.microsoft.com/office/drawing/2014/main" id="{C01321E8-B91E-C913-2BF4-F72A395F7271}"/>
              </a:ext>
            </a:extLst>
          </p:cNvPr>
          <p:cNvPicPr>
            <a:picLocks noChangeAspect="1"/>
          </p:cNvPicPr>
          <p:nvPr/>
        </p:nvPicPr>
        <p:blipFill>
          <a:blip r:embed="rId2">
            <a:extLst>
              <a:ext uri="{28A0092B-C50C-407E-A947-70E740481C1C}">
                <a14:useLocalDpi xmlns:a14="http://schemas.microsoft.com/office/drawing/2010/main" val="0"/>
              </a:ext>
            </a:extLst>
          </a:blip>
          <a:srcRect l="32828" r="11358" b="-1"/>
          <a:stretch>
            <a:fillRect/>
          </a:stretch>
        </p:blipFill>
        <p:spPr>
          <a:xfrm>
            <a:off x="-1" y="-2"/>
            <a:ext cx="5410198" cy="6858002"/>
          </a:xfrm>
          <a:prstGeom prst="rect">
            <a:avLst/>
          </a:prstGeom>
        </p:spPr>
      </p:pic>
      <p:sp useBgFill="1">
        <p:nvSpPr>
          <p:cNvPr id="17" name="Rectangle 16">
            <a:extLst>
              <a:ext uri="{FF2B5EF4-FFF2-40B4-BE49-F238E27FC236}">
                <a16:creationId xmlns:a16="http://schemas.microsoft.com/office/drawing/2014/main" id="{603A6265-E10C-4B85-9C20-E75FCAF9CC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10197" y="-1"/>
            <a:ext cx="6781802" cy="2286000"/>
          </a:xfrm>
          <a:prstGeom prst="rect">
            <a:avLst/>
          </a:prstGeom>
          <a:ln>
            <a:noFill/>
          </a:ln>
          <a:effectLst>
            <a:outerShdw blurRad="355600" dist="152400" sx="95000" sy="95000" algn="t" rotWithShape="0">
              <a:srgbClr val="000000">
                <a:alpha val="2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115316" y="405685"/>
            <a:ext cx="5939032" cy="1559301"/>
          </a:xfrm>
        </p:spPr>
        <p:txBody>
          <a:bodyPr>
            <a:normAutofit/>
          </a:bodyPr>
          <a:lstStyle/>
          <a:p>
            <a:pPr>
              <a:defRPr sz="4000" b="1">
                <a:solidFill>
                  <a:srgbClr val="006A4E"/>
                </a:solidFill>
              </a:defRPr>
            </a:pPr>
            <a:r>
              <a:rPr lang="fr-FR" sz="2400" b="1" u="sng" dirty="0">
                <a:solidFill>
                  <a:srgbClr val="0070C0"/>
                </a:solidFill>
                <a:latin typeface="Palatino Linotype" panose="02040502050505030304" pitchFamily="18" charset="0"/>
              </a:rPr>
              <a:t>Portefeuille de projets d’HV en cours</a:t>
            </a:r>
            <a:endParaRPr lang="fr-FR" sz="2400" u="sng" dirty="0">
              <a:solidFill>
                <a:srgbClr val="0070C0"/>
              </a:solidFill>
              <a:latin typeface="Palatino Linotype" panose="02040502050505030304" pitchFamily="18" charset="0"/>
            </a:endParaRPr>
          </a:p>
        </p:txBody>
      </p:sp>
      <p:sp>
        <p:nvSpPr>
          <p:cNvPr id="3" name="Content Placeholder 2"/>
          <p:cNvSpPr>
            <a:spLocks noGrp="1"/>
          </p:cNvSpPr>
          <p:nvPr>
            <p:ph idx="1"/>
          </p:nvPr>
        </p:nvSpPr>
        <p:spPr>
          <a:xfrm>
            <a:off x="5791200" y="2743200"/>
            <a:ext cx="5571457" cy="3496878"/>
          </a:xfrm>
        </p:spPr>
        <p:txBody>
          <a:bodyPr anchor="ctr">
            <a:normAutofit/>
          </a:bodyPr>
          <a:lstStyle/>
          <a:p>
            <a:pPr>
              <a:defRPr sz="2200">
                <a:solidFill>
                  <a:srgbClr val="1E1E1E"/>
                </a:solidFill>
              </a:defRPr>
            </a:pPr>
            <a:endParaRPr lang="fr-FR" sz="2000"/>
          </a:p>
          <a:p>
            <a:pPr lvl="1">
              <a:defRPr sz="2200">
                <a:solidFill>
                  <a:srgbClr val="1E1E1E"/>
                </a:solidFill>
              </a:defRPr>
            </a:pPr>
            <a:r>
              <a:rPr lang="fr-FR" sz="2000" b="1">
                <a:latin typeface="Palatino Linotype"/>
              </a:rPr>
              <a:t>AMAN</a:t>
            </a:r>
            <a:r>
              <a:rPr lang="fr-FR" sz="2000">
                <a:latin typeface="Palatino Linotype"/>
              </a:rPr>
              <a:t> – 30 GW (</a:t>
            </a:r>
            <a:r>
              <a:rPr lang="fr-FR" sz="2000">
                <a:latin typeface="Palatino Linotype" panose="02040502050505030304" pitchFamily="18" charset="0"/>
              </a:rPr>
              <a:t>Accord Cadre, </a:t>
            </a:r>
            <a:r>
              <a:rPr lang="fr-FR" sz="2000">
                <a:latin typeface="Palatino Linotype" panose="02040502050505030304" pitchFamily="18" charset="0"/>
                <a:ea typeface="+mn-lt"/>
                <a:cs typeface="+mn-lt"/>
              </a:rPr>
              <a:t>négociation </a:t>
            </a:r>
            <a:r>
              <a:rPr lang="fr-FR" sz="2000">
                <a:latin typeface="Palatino Linotype" panose="02040502050505030304" pitchFamily="18" charset="0"/>
                <a:ea typeface="Calibri"/>
                <a:cs typeface="Calibri"/>
              </a:rPr>
              <a:t>de </a:t>
            </a:r>
            <a:r>
              <a:rPr lang="fr-FR" sz="2000">
                <a:latin typeface="Palatino Linotype" panose="02040502050505030304" pitchFamily="18" charset="0"/>
              </a:rPr>
              <a:t>Convention Globale en cours)</a:t>
            </a:r>
          </a:p>
          <a:p>
            <a:pPr lvl="1">
              <a:defRPr sz="2200">
                <a:solidFill>
                  <a:srgbClr val="1E1E1E"/>
                </a:solidFill>
              </a:defRPr>
            </a:pPr>
            <a:r>
              <a:rPr lang="fr-FR" sz="2000" b="1">
                <a:latin typeface="Palatino Linotype"/>
              </a:rPr>
              <a:t>NOUR</a:t>
            </a:r>
            <a:r>
              <a:rPr lang="fr-FR" sz="2000">
                <a:latin typeface="Palatino Linotype"/>
              </a:rPr>
              <a:t> – 15 GW </a:t>
            </a:r>
            <a:r>
              <a:rPr lang="fr-FR" sz="2000">
                <a:ea typeface="+mn-lt"/>
                <a:cs typeface="+mn-lt"/>
              </a:rPr>
              <a:t>(</a:t>
            </a:r>
            <a:r>
              <a:rPr lang="fr-FR" sz="2000">
                <a:latin typeface="Palatino Linotype" panose="02040502050505030304" pitchFamily="18" charset="0"/>
                <a:ea typeface="+mn-lt"/>
                <a:cs typeface="+mn-lt"/>
              </a:rPr>
              <a:t>Accord Cadre, </a:t>
            </a:r>
            <a:r>
              <a:rPr lang="fr-FR" sz="2000">
                <a:latin typeface="Palatino Linotype" panose="02040502050505030304" pitchFamily="18" charset="0"/>
                <a:ea typeface="Calibri"/>
                <a:cs typeface="Calibri"/>
              </a:rPr>
              <a:t>négociation de </a:t>
            </a:r>
            <a:r>
              <a:rPr lang="fr-FR" sz="2000">
                <a:latin typeface="Palatino Linotype" panose="02040502050505030304" pitchFamily="18" charset="0"/>
                <a:ea typeface="+mn-lt"/>
                <a:cs typeface="+mn-lt"/>
              </a:rPr>
              <a:t>Convention Globale en cours</a:t>
            </a:r>
            <a:r>
              <a:rPr lang="fr-FR" sz="2000">
                <a:ea typeface="+mn-lt"/>
                <a:cs typeface="+mn-lt"/>
              </a:rPr>
              <a:t>)</a:t>
            </a:r>
            <a:endParaRPr lang="fr-FR" sz="2000">
              <a:solidFill>
                <a:srgbClr val="000000"/>
              </a:solidFill>
              <a:ea typeface="+mn-lt"/>
              <a:cs typeface="+mn-lt"/>
            </a:endParaRPr>
          </a:p>
          <a:p>
            <a:pPr lvl="1">
              <a:defRPr sz="2200">
                <a:solidFill>
                  <a:srgbClr val="1E1E1E"/>
                </a:solidFill>
              </a:defRPr>
            </a:pPr>
            <a:r>
              <a:rPr lang="fr-FR" sz="2000" b="1">
                <a:latin typeface="Palatino Linotype"/>
              </a:rPr>
              <a:t>Nassim</a:t>
            </a:r>
            <a:r>
              <a:rPr lang="fr-FR" sz="2000">
                <a:latin typeface="Palatino Linotype"/>
              </a:rPr>
              <a:t> – 30 GW (</a:t>
            </a:r>
            <a:r>
              <a:rPr lang="fr-FR" sz="2000">
                <a:latin typeface="Palatino Linotype" panose="02040502050505030304" pitchFamily="18" charset="0"/>
                <a:ea typeface="Calibri"/>
                <a:cs typeface="Calibri"/>
              </a:rPr>
              <a:t>Accord Cadre</a:t>
            </a:r>
            <a:r>
              <a:rPr lang="fr-FR" sz="2000">
                <a:latin typeface="Palatino Linotype" panose="02040502050505030304" pitchFamily="18" charset="0"/>
              </a:rPr>
              <a:t>)</a:t>
            </a:r>
          </a:p>
          <a:p>
            <a:pPr lvl="1">
              <a:defRPr sz="2200">
                <a:solidFill>
                  <a:srgbClr val="1E1E1E"/>
                </a:solidFill>
              </a:defRPr>
            </a:pPr>
            <a:r>
              <a:rPr lang="fr-FR" sz="2000" b="1">
                <a:latin typeface="Palatino Linotype" panose="02040502050505030304" pitchFamily="18" charset="0"/>
              </a:rPr>
              <a:t>Megaton Moon</a:t>
            </a:r>
            <a:r>
              <a:rPr lang="fr-FR" sz="2000">
                <a:latin typeface="Palatino Linotype" panose="02040502050505030304" pitchFamily="18" charset="0"/>
              </a:rPr>
              <a:t> – 13 GW (</a:t>
            </a:r>
            <a:r>
              <a:rPr lang="fr-FR" sz="2000">
                <a:latin typeface="Palatino Linotype" panose="02040502050505030304" pitchFamily="18" charset="0"/>
                <a:ea typeface="Calibri"/>
                <a:cs typeface="Calibri"/>
              </a:rPr>
              <a:t>Accord Cadre</a:t>
            </a:r>
            <a:r>
              <a:rPr lang="fr-FR" sz="2000">
                <a:latin typeface="Palatino Linotype" panose="02040502050505030304" pitchFamily="18" charset="0"/>
              </a:rPr>
              <a:t>)</a:t>
            </a:r>
          </a:p>
          <a:p>
            <a:pPr lvl="1">
              <a:defRPr sz="2200">
                <a:solidFill>
                  <a:srgbClr val="1E1E1E"/>
                </a:solidFill>
              </a:defRPr>
            </a:pPr>
            <a:r>
              <a:rPr lang="fr-FR" sz="2000" b="1">
                <a:latin typeface="Palatino Linotype" panose="02040502050505030304" pitchFamily="18" charset="0"/>
              </a:rPr>
              <a:t>Mohring</a:t>
            </a:r>
            <a:r>
              <a:rPr lang="fr-FR" sz="2000">
                <a:latin typeface="Palatino Linotype" panose="02040502050505030304" pitchFamily="18" charset="0"/>
              </a:rPr>
              <a:t> – 17.6 GW (</a:t>
            </a:r>
            <a:r>
              <a:rPr lang="fr-FR" sz="2000">
                <a:latin typeface="Palatino Linotype" panose="02040502050505030304" pitchFamily="18" charset="0"/>
                <a:ea typeface="Calibri"/>
                <a:cs typeface="Calibri"/>
              </a:rPr>
              <a:t>Accord Cadre</a:t>
            </a:r>
            <a:r>
              <a:rPr lang="fr-FR" sz="2000">
                <a:latin typeface="Palatino Linotype" panose="02040502050505030304" pitchFamily="18" charset="0"/>
              </a:rPr>
              <a:t>)</a:t>
            </a:r>
          </a:p>
          <a:p>
            <a:pPr lvl="1">
              <a:defRPr sz="2200">
                <a:solidFill>
                  <a:srgbClr val="1E1E1E"/>
                </a:solidFill>
              </a:defRPr>
            </a:pPr>
            <a:r>
              <a:rPr lang="fr-FR" sz="2000" b="1">
                <a:latin typeface="Palatino Linotype" panose="02040502050505030304" pitchFamily="18" charset="0"/>
              </a:rPr>
              <a:t>Hynfra </a:t>
            </a:r>
            <a:r>
              <a:rPr lang="fr-FR" sz="2000">
                <a:latin typeface="Palatino Linotype" panose="02040502050505030304" pitchFamily="18" charset="0"/>
              </a:rPr>
              <a:t>– 552 MW (</a:t>
            </a:r>
            <a:r>
              <a:rPr lang="fr-FR" sz="2000">
                <a:latin typeface="Palatino Linotype" panose="02040502050505030304" pitchFamily="18" charset="0"/>
                <a:ea typeface="Calibri"/>
                <a:cs typeface="Calibri"/>
              </a:rPr>
              <a:t>Accord Cadre</a:t>
            </a:r>
            <a:r>
              <a:rPr lang="fr-FR" sz="2000">
                <a:latin typeface="Palatino Linotype" panose="02040502050505030304" pitchFamily="18" charset="0"/>
              </a:rPr>
              <a:t>)</a:t>
            </a:r>
          </a:p>
          <a:p>
            <a:pPr lvl="1">
              <a:defRPr sz="2200">
                <a:solidFill>
                  <a:srgbClr val="1E1E1E"/>
                </a:solidFill>
              </a:defRPr>
            </a:pPr>
            <a:endParaRPr lang="fr-FR" sz="200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Connecteur droit 3">
            <a:extLst>
              <a:ext uri="{FF2B5EF4-FFF2-40B4-BE49-F238E27FC236}">
                <a16:creationId xmlns:a16="http://schemas.microsoft.com/office/drawing/2014/main" id="{A369F5E2-2F71-5F41-C5B8-149FF73CA4B4}"/>
              </a:ext>
            </a:extLst>
          </p:cNvPr>
          <p:cNvCxnSpPr>
            <a:cxnSpLocks/>
          </p:cNvCxnSpPr>
          <p:nvPr/>
        </p:nvCxnSpPr>
        <p:spPr>
          <a:xfrm>
            <a:off x="3111250" y="0"/>
            <a:ext cx="0" cy="6858000"/>
          </a:xfrm>
          <a:prstGeom prst="line">
            <a:avLst/>
          </a:prstGeom>
          <a:ln w="76200">
            <a:solidFill>
              <a:srgbClr val="D01C1F"/>
            </a:solidFill>
          </a:ln>
        </p:spPr>
        <p:style>
          <a:lnRef idx="1">
            <a:schemeClr val="accent1"/>
          </a:lnRef>
          <a:fillRef idx="0">
            <a:schemeClr val="accent1"/>
          </a:fillRef>
          <a:effectRef idx="0">
            <a:schemeClr val="accent1"/>
          </a:effectRef>
          <a:fontRef idx="minor">
            <a:schemeClr val="tx1"/>
          </a:fontRef>
        </p:style>
      </p:cxnSp>
      <p:cxnSp>
        <p:nvCxnSpPr>
          <p:cNvPr id="5" name="Connecteur droit 4">
            <a:extLst>
              <a:ext uri="{FF2B5EF4-FFF2-40B4-BE49-F238E27FC236}">
                <a16:creationId xmlns:a16="http://schemas.microsoft.com/office/drawing/2014/main" id="{C2854273-F8FD-0EDA-5AFF-918E2DAB130E}"/>
              </a:ext>
            </a:extLst>
          </p:cNvPr>
          <p:cNvCxnSpPr>
            <a:cxnSpLocks/>
          </p:cNvCxnSpPr>
          <p:nvPr/>
        </p:nvCxnSpPr>
        <p:spPr>
          <a:xfrm>
            <a:off x="3017909" y="0"/>
            <a:ext cx="0" cy="6858000"/>
          </a:xfrm>
          <a:prstGeom prst="line">
            <a:avLst/>
          </a:prstGeom>
          <a:ln w="76200">
            <a:solidFill>
              <a:srgbClr val="00A95C"/>
            </a:solidFill>
          </a:ln>
        </p:spPr>
        <p:style>
          <a:lnRef idx="1">
            <a:schemeClr val="accent1"/>
          </a:lnRef>
          <a:fillRef idx="0">
            <a:schemeClr val="accent1"/>
          </a:fillRef>
          <a:effectRef idx="0">
            <a:schemeClr val="accent1"/>
          </a:effectRef>
          <a:fontRef idx="minor">
            <a:schemeClr val="tx1"/>
          </a:fontRef>
        </p:style>
      </p:cxnSp>
      <p:cxnSp>
        <p:nvCxnSpPr>
          <p:cNvPr id="6" name="Connecteur droit 5">
            <a:extLst>
              <a:ext uri="{FF2B5EF4-FFF2-40B4-BE49-F238E27FC236}">
                <a16:creationId xmlns:a16="http://schemas.microsoft.com/office/drawing/2014/main" id="{1E2CA3CF-AE0D-0D24-B793-5786E407EC71}"/>
              </a:ext>
            </a:extLst>
          </p:cNvPr>
          <p:cNvCxnSpPr>
            <a:cxnSpLocks/>
          </p:cNvCxnSpPr>
          <p:nvPr/>
        </p:nvCxnSpPr>
        <p:spPr>
          <a:xfrm>
            <a:off x="2924640" y="0"/>
            <a:ext cx="0" cy="6858000"/>
          </a:xfrm>
          <a:prstGeom prst="line">
            <a:avLst/>
          </a:prstGeom>
          <a:ln w="76200">
            <a:solidFill>
              <a:srgbClr val="FFD700"/>
            </a:solidFill>
          </a:ln>
        </p:spPr>
        <p:style>
          <a:lnRef idx="1">
            <a:schemeClr val="accent1"/>
          </a:lnRef>
          <a:fillRef idx="0">
            <a:schemeClr val="accent1"/>
          </a:fillRef>
          <a:effectRef idx="0">
            <a:schemeClr val="accent1"/>
          </a:effectRef>
          <a:fontRef idx="minor">
            <a:schemeClr val="tx1"/>
          </a:fontRef>
        </p:style>
      </p:cxnSp>
      <p:pic>
        <p:nvPicPr>
          <p:cNvPr id="7" name="Image 6">
            <a:extLst>
              <a:ext uri="{FF2B5EF4-FFF2-40B4-BE49-F238E27FC236}">
                <a16:creationId xmlns:a16="http://schemas.microsoft.com/office/drawing/2014/main" id="{BC617A80-4A27-349A-2E39-5D2683B745A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7443" y="485107"/>
            <a:ext cx="2009755" cy="2009755"/>
          </a:xfrm>
          <a:prstGeom prst="rect">
            <a:avLst/>
          </a:prstGeom>
        </p:spPr>
      </p:pic>
      <p:sp>
        <p:nvSpPr>
          <p:cNvPr id="10" name="ZoneTexte 9">
            <a:extLst>
              <a:ext uri="{FF2B5EF4-FFF2-40B4-BE49-F238E27FC236}">
                <a16:creationId xmlns:a16="http://schemas.microsoft.com/office/drawing/2014/main" id="{4BC0885A-86C2-EE78-0083-79559A3A5D35}"/>
              </a:ext>
            </a:extLst>
          </p:cNvPr>
          <p:cNvSpPr txBox="1"/>
          <p:nvPr/>
        </p:nvSpPr>
        <p:spPr>
          <a:xfrm>
            <a:off x="3246867" y="2620648"/>
            <a:ext cx="8258477" cy="523220"/>
          </a:xfrm>
          <a:prstGeom prst="rect">
            <a:avLst/>
          </a:prstGeom>
          <a:noFill/>
        </p:spPr>
        <p:txBody>
          <a:bodyPr wrap="square" rtlCol="0">
            <a:spAutoFit/>
          </a:bodyPr>
          <a:lstStyle/>
          <a:p>
            <a:pPr algn="ctr" defTabSz="1097280"/>
            <a:r>
              <a:rPr lang="fr-FR" sz="2800" b="1" dirty="0">
                <a:solidFill>
                  <a:prstClr val="black"/>
                </a:solidFill>
                <a:latin typeface="Palatino Linotype" panose="02040502050505030304" pitchFamily="18" charset="0"/>
              </a:rPr>
              <a:t>Je vous remercie pour votre aimable attention</a:t>
            </a:r>
          </a:p>
        </p:txBody>
      </p:sp>
      <p:sp>
        <p:nvSpPr>
          <p:cNvPr id="2" name="ZoneTexte 1">
            <a:extLst>
              <a:ext uri="{FF2B5EF4-FFF2-40B4-BE49-F238E27FC236}">
                <a16:creationId xmlns:a16="http://schemas.microsoft.com/office/drawing/2014/main" id="{8B24547D-7720-1BB8-E15F-CDB8F89024EC}"/>
              </a:ext>
            </a:extLst>
          </p:cNvPr>
          <p:cNvSpPr txBox="1"/>
          <p:nvPr/>
        </p:nvSpPr>
        <p:spPr>
          <a:xfrm>
            <a:off x="191786" y="2806727"/>
            <a:ext cx="2541068" cy="350865"/>
          </a:xfrm>
          <a:prstGeom prst="rect">
            <a:avLst/>
          </a:prstGeom>
          <a:noFill/>
        </p:spPr>
        <p:txBody>
          <a:bodyPr wrap="square" rtlCol="0">
            <a:spAutoFit/>
          </a:bodyPr>
          <a:lstStyle/>
          <a:p>
            <a:pPr algn="ctr" defTabSz="1097280"/>
            <a:r>
              <a:rPr lang="ar-SA" sz="1680" b="1" dirty="0">
                <a:solidFill>
                  <a:prstClr val="black"/>
                </a:solidFill>
              </a:rPr>
              <a:t>وزارة الطاقة و</a:t>
            </a:r>
            <a:r>
              <a:rPr lang="ar-SA" sz="1680" b="1" dirty="0">
                <a:solidFill>
                  <a:prstClr val="black"/>
                </a:solidFill>
                <a:latin typeface="Calibri" panose="020F0502020204030204"/>
                <a:cs typeface="Arial" panose="020B0604020202020204" pitchFamily="34" charset="0"/>
              </a:rPr>
              <a:t>البترول </a:t>
            </a:r>
            <a:endParaRPr lang="en-US" sz="1680" b="1" dirty="0">
              <a:solidFill>
                <a:prstClr val="black"/>
              </a:solidFill>
              <a:latin typeface="Calibri" panose="020F0502020204030204"/>
              <a:cs typeface="Arial" panose="020B0604020202020204" pitchFamily="34" charset="0"/>
            </a:endParaRPr>
          </a:p>
        </p:txBody>
      </p:sp>
      <p:sp>
        <p:nvSpPr>
          <p:cNvPr id="3" name="ZoneTexte 2">
            <a:extLst>
              <a:ext uri="{FF2B5EF4-FFF2-40B4-BE49-F238E27FC236}">
                <a16:creationId xmlns:a16="http://schemas.microsoft.com/office/drawing/2014/main" id="{64C0FF4E-209E-3F77-909A-AFFC7E5547B1}"/>
              </a:ext>
            </a:extLst>
          </p:cNvPr>
          <p:cNvSpPr txBox="1"/>
          <p:nvPr/>
        </p:nvSpPr>
        <p:spPr>
          <a:xfrm>
            <a:off x="-209127" y="3173004"/>
            <a:ext cx="3323762" cy="609398"/>
          </a:xfrm>
          <a:prstGeom prst="rect">
            <a:avLst/>
          </a:prstGeom>
          <a:noFill/>
        </p:spPr>
        <p:txBody>
          <a:bodyPr wrap="square" rtlCol="0">
            <a:spAutoFit/>
          </a:bodyPr>
          <a:lstStyle/>
          <a:p>
            <a:pPr algn="ctr" defTabSz="1097280"/>
            <a:r>
              <a:rPr lang="fr-FR" sz="1680" b="1" dirty="0">
                <a:solidFill>
                  <a:prstClr val="black"/>
                </a:solidFill>
                <a:latin typeface="Palatino Linotype" panose="02040502050505030304" pitchFamily="18" charset="0"/>
                <a:cs typeface="Arial" panose="020B0604020202020204" pitchFamily="34" charset="0"/>
              </a:rPr>
              <a:t>MINISTÈRE DE L'ENERGIE </a:t>
            </a:r>
          </a:p>
          <a:p>
            <a:pPr algn="ctr" defTabSz="1097280"/>
            <a:r>
              <a:rPr lang="fr-FR" sz="1680" b="1" dirty="0">
                <a:solidFill>
                  <a:prstClr val="black"/>
                </a:solidFill>
                <a:latin typeface="Palatino Linotype" panose="02040502050505030304" pitchFamily="18" charset="0"/>
                <a:cs typeface="Arial" panose="020B0604020202020204" pitchFamily="34" charset="0"/>
              </a:rPr>
              <a:t>ET DU PÉTROLE, </a:t>
            </a:r>
          </a:p>
        </p:txBody>
      </p:sp>
      <p:cxnSp>
        <p:nvCxnSpPr>
          <p:cNvPr id="11" name="Connecteur droit 10">
            <a:extLst>
              <a:ext uri="{FF2B5EF4-FFF2-40B4-BE49-F238E27FC236}">
                <a16:creationId xmlns:a16="http://schemas.microsoft.com/office/drawing/2014/main" id="{8BF54BF5-91CE-D9C0-7583-E56FA0676CC4}"/>
              </a:ext>
            </a:extLst>
          </p:cNvPr>
          <p:cNvCxnSpPr/>
          <p:nvPr/>
        </p:nvCxnSpPr>
        <p:spPr>
          <a:xfrm>
            <a:off x="734651" y="3996409"/>
            <a:ext cx="1455340" cy="0"/>
          </a:xfrm>
          <a:prstGeom prst="line">
            <a:avLst/>
          </a:prstGeom>
          <a:ln w="38100">
            <a:solidFill>
              <a:srgbClr val="FFD7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654773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7390FD4-DAED-D3EF-284C-AFA6429807AE}"/>
              </a:ext>
            </a:extLst>
          </p:cNvPr>
          <p:cNvSpPr>
            <a:spLocks noGrp="1"/>
          </p:cNvSpPr>
          <p:nvPr>
            <p:ph type="title"/>
          </p:nvPr>
        </p:nvSpPr>
        <p:spPr>
          <a:xfrm>
            <a:off x="2997200" y="365125"/>
            <a:ext cx="6692900" cy="1044575"/>
          </a:xfrm>
        </p:spPr>
        <p:txBody>
          <a:bodyPr>
            <a:noAutofit/>
          </a:bodyPr>
          <a:lstStyle/>
          <a:p>
            <a:pPr>
              <a:lnSpc>
                <a:spcPts val="3207"/>
              </a:lnSpc>
            </a:pPr>
            <a:r>
              <a:rPr lang="fr-FR" sz="2800" b="1" dirty="0">
                <a:solidFill>
                  <a:srgbClr val="0070C0"/>
                </a:solidFill>
                <a:latin typeface="Palatino Linotype" panose="02040502050505030304" pitchFamily="18" charset="0"/>
              </a:rPr>
              <a:t>Plan de la Présentation</a:t>
            </a:r>
          </a:p>
        </p:txBody>
      </p:sp>
      <p:sp>
        <p:nvSpPr>
          <p:cNvPr id="4" name="Titre 1">
            <a:extLst>
              <a:ext uri="{FF2B5EF4-FFF2-40B4-BE49-F238E27FC236}">
                <a16:creationId xmlns:a16="http://schemas.microsoft.com/office/drawing/2014/main" id="{E16B1732-6BDA-9FE1-28D5-79A6CA584C45}"/>
              </a:ext>
            </a:extLst>
          </p:cNvPr>
          <p:cNvSpPr txBox="1">
            <a:spLocks/>
          </p:cNvSpPr>
          <p:nvPr/>
        </p:nvSpPr>
        <p:spPr>
          <a:xfrm>
            <a:off x="946150" y="1604962"/>
            <a:ext cx="3746500" cy="65405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514350" indent="-514350">
              <a:buFont typeface="+mj-lt"/>
              <a:buAutoNum type="arabicPeriod"/>
            </a:pPr>
            <a:r>
              <a:rPr lang="fr-FR" sz="2400" b="1" dirty="0">
                <a:solidFill>
                  <a:srgbClr val="0070C0"/>
                </a:solidFill>
                <a:latin typeface="Palatino Linotype" panose="02040502050505030304" pitchFamily="18" charset="0"/>
              </a:rPr>
              <a:t>Profil du pays</a:t>
            </a:r>
          </a:p>
        </p:txBody>
      </p:sp>
      <p:sp>
        <p:nvSpPr>
          <p:cNvPr id="6" name="Titre 1">
            <a:extLst>
              <a:ext uri="{FF2B5EF4-FFF2-40B4-BE49-F238E27FC236}">
                <a16:creationId xmlns:a16="http://schemas.microsoft.com/office/drawing/2014/main" id="{43FFD647-8F95-FFC0-3EB1-6EDB8E2FAA92}"/>
              </a:ext>
            </a:extLst>
          </p:cNvPr>
          <p:cNvSpPr txBox="1">
            <a:spLocks/>
          </p:cNvSpPr>
          <p:nvPr/>
        </p:nvSpPr>
        <p:spPr>
          <a:xfrm>
            <a:off x="946150" y="2228055"/>
            <a:ext cx="9131300" cy="654050"/>
          </a:xfrm>
          <a:prstGeom prst="rect">
            <a:avLst/>
          </a:prstGeom>
        </p:spPr>
        <p:txBody>
          <a:bodyPr vert="horz" lIns="91440" tIns="45720" rIns="91440" bIns="45720" rtlCol="0" anchor="ctr">
            <a:normAutofit fontScale="92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514350" indent="-514350">
              <a:lnSpc>
                <a:spcPts val="3207"/>
              </a:lnSpc>
              <a:buFont typeface="+mj-lt"/>
              <a:buAutoNum type="arabicPeriod" startAt="2"/>
            </a:pPr>
            <a:r>
              <a:rPr lang="fr-FR" sz="2566" b="1" dirty="0">
                <a:solidFill>
                  <a:srgbClr val="0070C0"/>
                </a:solidFill>
                <a:latin typeface="Palatino Linotype" panose="02040502050505030304" pitchFamily="18" charset="0"/>
                <a:ea typeface="Nunito" pitchFamily="34" charset="-122"/>
                <a:cs typeface="Nunito" pitchFamily="34" charset="-120"/>
              </a:rPr>
              <a:t>Situation actuelle du secteur de l'électricité en Mauritanie</a:t>
            </a:r>
            <a:endParaRPr lang="fr-FR" sz="2566" dirty="0">
              <a:solidFill>
                <a:srgbClr val="0070C0"/>
              </a:solidFill>
              <a:latin typeface="Palatino Linotype" panose="02040502050505030304" pitchFamily="18" charset="0"/>
            </a:endParaRPr>
          </a:p>
        </p:txBody>
      </p:sp>
      <p:sp>
        <p:nvSpPr>
          <p:cNvPr id="7" name="Titre 1">
            <a:extLst>
              <a:ext uri="{FF2B5EF4-FFF2-40B4-BE49-F238E27FC236}">
                <a16:creationId xmlns:a16="http://schemas.microsoft.com/office/drawing/2014/main" id="{561E47FE-8E55-DC71-7B80-A5D420EDEE80}"/>
              </a:ext>
            </a:extLst>
          </p:cNvPr>
          <p:cNvSpPr txBox="1">
            <a:spLocks/>
          </p:cNvSpPr>
          <p:nvPr/>
        </p:nvSpPr>
        <p:spPr>
          <a:xfrm>
            <a:off x="936624" y="2849562"/>
            <a:ext cx="10309226" cy="65405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457200" indent="-457200">
              <a:lnSpc>
                <a:spcPts val="4556"/>
              </a:lnSpc>
              <a:buFont typeface="+mj-lt"/>
              <a:buAutoNum type="arabicPeriod" startAt="3"/>
            </a:pPr>
            <a:r>
              <a:rPr lang="fr-FR" altLang="fr-FR" sz="2400" b="1" dirty="0">
                <a:solidFill>
                  <a:srgbClr val="0070C0"/>
                </a:solidFill>
                <a:latin typeface="Palatino Linotype" panose="02040502050505030304" pitchFamily="18" charset="0"/>
              </a:rPr>
              <a:t>Cadre légal régissant les activités régulées du secteur de l’électricité</a:t>
            </a:r>
            <a:endParaRPr lang="fr-FR" sz="2400" b="1" dirty="0">
              <a:solidFill>
                <a:srgbClr val="0070C0"/>
              </a:solidFill>
              <a:latin typeface="Nunito" pitchFamily="34" charset="0"/>
            </a:endParaRPr>
          </a:p>
        </p:txBody>
      </p:sp>
      <p:sp>
        <p:nvSpPr>
          <p:cNvPr id="8" name="Titre 1">
            <a:extLst>
              <a:ext uri="{FF2B5EF4-FFF2-40B4-BE49-F238E27FC236}">
                <a16:creationId xmlns:a16="http://schemas.microsoft.com/office/drawing/2014/main" id="{E5A7210C-9871-A0C5-2096-95DBAA9F08F8}"/>
              </a:ext>
            </a:extLst>
          </p:cNvPr>
          <p:cNvSpPr txBox="1">
            <a:spLocks/>
          </p:cNvSpPr>
          <p:nvPr/>
        </p:nvSpPr>
        <p:spPr>
          <a:xfrm>
            <a:off x="936625" y="3535362"/>
            <a:ext cx="9131300" cy="65405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514350" lvl="0" indent="-514350">
              <a:lnSpc>
                <a:spcPts val="3207"/>
              </a:lnSpc>
              <a:spcAft>
                <a:spcPct val="35000"/>
              </a:spcAft>
              <a:buFont typeface="+mj-lt"/>
              <a:buAutoNum type="arabicPeriod" startAt="4"/>
              <a:defRPr/>
            </a:pPr>
            <a:r>
              <a:rPr lang="fr-FR" sz="2400" b="1" dirty="0">
                <a:solidFill>
                  <a:srgbClr val="0070C0"/>
                </a:solidFill>
                <a:latin typeface="Palatino Linotype" panose="02040502050505030304" pitchFamily="18" charset="0"/>
              </a:rPr>
              <a:t>Principaux intervenants dans le secteur de l’électricité</a:t>
            </a:r>
          </a:p>
        </p:txBody>
      </p:sp>
      <p:sp>
        <p:nvSpPr>
          <p:cNvPr id="9" name="Titre 1">
            <a:extLst>
              <a:ext uri="{FF2B5EF4-FFF2-40B4-BE49-F238E27FC236}">
                <a16:creationId xmlns:a16="http://schemas.microsoft.com/office/drawing/2014/main" id="{8858FAE4-088E-AFAF-10FA-F1FE26A91C71}"/>
              </a:ext>
            </a:extLst>
          </p:cNvPr>
          <p:cNvSpPr txBox="1">
            <a:spLocks/>
          </p:cNvSpPr>
          <p:nvPr/>
        </p:nvSpPr>
        <p:spPr>
          <a:xfrm>
            <a:off x="955674" y="4338638"/>
            <a:ext cx="7257883" cy="494506"/>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514350" indent="-514350">
              <a:lnSpc>
                <a:spcPts val="3207"/>
              </a:lnSpc>
              <a:spcAft>
                <a:spcPct val="35000"/>
              </a:spcAft>
              <a:buFont typeface="+mj-lt"/>
              <a:buAutoNum type="arabicPeriod" startAt="5"/>
              <a:defRPr/>
            </a:pPr>
            <a:r>
              <a:rPr lang="fr-FR" sz="2400" b="1" dirty="0">
                <a:solidFill>
                  <a:srgbClr val="0070C0"/>
                </a:solidFill>
                <a:latin typeface="Palatino Linotype" panose="02040502050505030304" pitchFamily="18" charset="0"/>
              </a:rPr>
              <a:t>Projets en cours</a:t>
            </a:r>
          </a:p>
        </p:txBody>
      </p:sp>
      <p:sp>
        <p:nvSpPr>
          <p:cNvPr id="3" name="Titre 1">
            <a:extLst>
              <a:ext uri="{FF2B5EF4-FFF2-40B4-BE49-F238E27FC236}">
                <a16:creationId xmlns:a16="http://schemas.microsoft.com/office/drawing/2014/main" id="{CBE94B4C-2E01-EE84-6A63-A37EC7768FDB}"/>
              </a:ext>
            </a:extLst>
          </p:cNvPr>
          <p:cNvSpPr txBox="1">
            <a:spLocks/>
          </p:cNvSpPr>
          <p:nvPr/>
        </p:nvSpPr>
        <p:spPr>
          <a:xfrm>
            <a:off x="969174" y="4977176"/>
            <a:ext cx="7257883" cy="494506"/>
          </a:xfrm>
          <a:prstGeom prst="rect">
            <a:avLst/>
          </a:prstGeom>
        </p:spPr>
        <p:txBody>
          <a:bodyPr vert="horz" lIns="91440" tIns="45720" rIns="91440" bIns="45720" rtlCol="0" anchor="ctr">
            <a:noAutofit/>
          </a:bodyPr>
          <a:lstStyle>
            <a:defPPr>
              <a:defRPr lang="en-US"/>
            </a:defPPr>
            <a:lvl1pPr marL="514350" indent="-514350">
              <a:lnSpc>
                <a:spcPts val="3207"/>
              </a:lnSpc>
              <a:spcBef>
                <a:spcPct val="0"/>
              </a:spcBef>
              <a:spcAft>
                <a:spcPct val="35000"/>
              </a:spcAft>
              <a:buFont typeface="+mj-lt"/>
              <a:buAutoNum type="arabicPeriod" startAt="5"/>
              <a:defRPr sz="2400" b="1">
                <a:solidFill>
                  <a:srgbClr val="0070C0"/>
                </a:solidFill>
                <a:latin typeface="Palatino Linotype" panose="02040502050505030304" pitchFamily="18" charset="0"/>
                <a:ea typeface="+mj-ea"/>
                <a:cs typeface="+mj-cs"/>
              </a:defRPr>
            </a:lvl1pPr>
          </a:lstStyle>
          <a:p>
            <a:pPr marL="0" indent="0">
              <a:buNone/>
            </a:pPr>
            <a:r>
              <a:rPr lang="fr-FR" dirty="0"/>
              <a:t>6.   Hydrogène vert en Mauritanie</a:t>
            </a:r>
          </a:p>
        </p:txBody>
      </p:sp>
    </p:spTree>
    <p:extLst>
      <p:ext uri="{BB962C8B-B14F-4D97-AF65-F5344CB8AC3E}">
        <p14:creationId xmlns:p14="http://schemas.microsoft.com/office/powerpoint/2010/main" val="25145854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500" fill="hold"/>
                                        <p:tgtEl>
                                          <p:spTgt spid="6"/>
                                        </p:tgtEl>
                                        <p:attrNameLst>
                                          <p:attrName>ppt_x</p:attrName>
                                        </p:attrNameLst>
                                      </p:cBhvr>
                                      <p:tavLst>
                                        <p:tav tm="0">
                                          <p:val>
                                            <p:strVal val="#ppt_x"/>
                                          </p:val>
                                        </p:tav>
                                        <p:tav tm="100000">
                                          <p:val>
                                            <p:strVal val="#ppt_x"/>
                                          </p:val>
                                        </p:tav>
                                      </p:tavLst>
                                    </p:anim>
                                    <p:anim calcmode="lin" valueType="num">
                                      <p:cBhvr additive="base">
                                        <p:cTn id="17" dur="500" fill="hold"/>
                                        <p:tgtEl>
                                          <p:spTgt spid="6"/>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additive="base">
                                        <p:cTn id="20" dur="500" fill="hold"/>
                                        <p:tgtEl>
                                          <p:spTgt spid="7"/>
                                        </p:tgtEl>
                                        <p:attrNameLst>
                                          <p:attrName>ppt_x</p:attrName>
                                        </p:attrNameLst>
                                      </p:cBhvr>
                                      <p:tavLst>
                                        <p:tav tm="0">
                                          <p:val>
                                            <p:strVal val="#ppt_x"/>
                                          </p:val>
                                        </p:tav>
                                        <p:tav tm="100000">
                                          <p:val>
                                            <p:strVal val="#ppt_x"/>
                                          </p:val>
                                        </p:tav>
                                      </p:tavLst>
                                    </p:anim>
                                    <p:anim calcmode="lin" valueType="num">
                                      <p:cBhvr additive="base">
                                        <p:cTn id="21" dur="500" fill="hold"/>
                                        <p:tgtEl>
                                          <p:spTgt spid="7"/>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additive="base">
                                        <p:cTn id="24" dur="500" fill="hold"/>
                                        <p:tgtEl>
                                          <p:spTgt spid="8"/>
                                        </p:tgtEl>
                                        <p:attrNameLst>
                                          <p:attrName>ppt_x</p:attrName>
                                        </p:attrNameLst>
                                      </p:cBhvr>
                                      <p:tavLst>
                                        <p:tav tm="0">
                                          <p:val>
                                            <p:strVal val="#ppt_x"/>
                                          </p:val>
                                        </p:tav>
                                        <p:tav tm="100000">
                                          <p:val>
                                            <p:strVal val="#ppt_x"/>
                                          </p:val>
                                        </p:tav>
                                      </p:tavLst>
                                    </p:anim>
                                    <p:anim calcmode="lin" valueType="num">
                                      <p:cBhvr additive="base">
                                        <p:cTn id="25" dur="500" fill="hold"/>
                                        <p:tgtEl>
                                          <p:spTgt spid="8"/>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500" fill="hold"/>
                                        <p:tgtEl>
                                          <p:spTgt spid="9"/>
                                        </p:tgtEl>
                                        <p:attrNameLst>
                                          <p:attrName>ppt_x</p:attrName>
                                        </p:attrNameLst>
                                      </p:cBhvr>
                                      <p:tavLst>
                                        <p:tav tm="0">
                                          <p:val>
                                            <p:strVal val="#ppt_x"/>
                                          </p:val>
                                        </p:tav>
                                        <p:tav tm="100000">
                                          <p:val>
                                            <p:strVal val="#ppt_x"/>
                                          </p:val>
                                        </p:tav>
                                      </p:tavLst>
                                    </p:anim>
                                    <p:anim calcmode="lin" valueType="num">
                                      <p:cBhvr additive="base">
                                        <p:cTn id="29" dur="500" fill="hold"/>
                                        <p:tgtEl>
                                          <p:spTgt spid="9"/>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3"/>
                                        </p:tgtEl>
                                        <p:attrNameLst>
                                          <p:attrName>style.visibility</p:attrName>
                                        </p:attrNameLst>
                                      </p:cBhvr>
                                      <p:to>
                                        <p:strVal val="visible"/>
                                      </p:to>
                                    </p:set>
                                    <p:anim calcmode="lin" valueType="num">
                                      <p:cBhvr additive="base">
                                        <p:cTn id="32" dur="500" fill="hold"/>
                                        <p:tgtEl>
                                          <p:spTgt spid="3"/>
                                        </p:tgtEl>
                                        <p:attrNameLst>
                                          <p:attrName>ppt_x</p:attrName>
                                        </p:attrNameLst>
                                      </p:cBhvr>
                                      <p:tavLst>
                                        <p:tav tm="0">
                                          <p:val>
                                            <p:strVal val="#ppt_x"/>
                                          </p:val>
                                        </p:tav>
                                        <p:tav tm="100000">
                                          <p:val>
                                            <p:strVal val="#ppt_x"/>
                                          </p:val>
                                        </p:tav>
                                      </p:tavLst>
                                    </p:anim>
                                    <p:anim calcmode="lin" valueType="num">
                                      <p:cBhvr additive="base">
                                        <p:cTn id="33"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6" grpId="0"/>
      <p:bldP spid="7" grpId="0"/>
      <p:bldP spid="8" grpId="0"/>
      <p:bldP spid="9" grpId="0"/>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a:extLst>
              <a:ext uri="{FF2B5EF4-FFF2-40B4-BE49-F238E27FC236}">
                <a16:creationId xmlns:a16="http://schemas.microsoft.com/office/drawing/2014/main" id="{EB0D77D7-2AC7-F5F6-48A3-22326CF0D770}"/>
              </a:ext>
            </a:extLst>
          </p:cNvPr>
          <p:cNvSpPr txBox="1"/>
          <p:nvPr/>
        </p:nvSpPr>
        <p:spPr>
          <a:xfrm>
            <a:off x="982135" y="1343379"/>
            <a:ext cx="9742692" cy="4467698"/>
          </a:xfrm>
          <a:prstGeom prst="rect">
            <a:avLst/>
          </a:prstGeom>
          <a:noFill/>
          <a:ln>
            <a:noFill/>
          </a:ln>
        </p:spPr>
        <p:txBody>
          <a:bodyPr wrap="square" rtlCol="0">
            <a:spAutoFit/>
          </a:bodyPr>
          <a:lstStyle/>
          <a:p>
            <a:pPr marL="285750" indent="-285750">
              <a:lnSpc>
                <a:spcPct val="150000"/>
              </a:lnSpc>
              <a:buFont typeface="Arial" panose="020B0604020202020204" pitchFamily="34" charset="0"/>
              <a:buChar char="•"/>
            </a:pPr>
            <a:r>
              <a:rPr lang="fr-FR" sz="2400" dirty="0">
                <a:latin typeface="Palatino Linotype" panose="02040502050505030304" pitchFamily="18" charset="0"/>
              </a:rPr>
              <a:t>Superficie : 1 030 000 km</a:t>
            </a:r>
            <a:r>
              <a:rPr lang="fr-FR" sz="2400" baseline="30000" dirty="0">
                <a:latin typeface="Palatino Linotype" panose="02040502050505030304" pitchFamily="18" charset="0"/>
              </a:rPr>
              <a:t>2</a:t>
            </a:r>
          </a:p>
          <a:p>
            <a:pPr marL="285750" indent="-285750">
              <a:lnSpc>
                <a:spcPct val="150000"/>
              </a:lnSpc>
              <a:buFont typeface="Arial" panose="020B0604020202020204" pitchFamily="34" charset="0"/>
              <a:buChar char="•"/>
            </a:pPr>
            <a:r>
              <a:rPr lang="fr-FR" sz="2400" dirty="0">
                <a:latin typeface="Palatino Linotype" panose="02040502050505030304" pitchFamily="18" charset="0"/>
              </a:rPr>
              <a:t>Population : 4 900 000 hbts </a:t>
            </a:r>
          </a:p>
          <a:p>
            <a:pPr marL="285750" indent="-285750">
              <a:lnSpc>
                <a:spcPct val="150000"/>
              </a:lnSpc>
              <a:buFont typeface="Arial" panose="020B0604020202020204" pitchFamily="34" charset="0"/>
              <a:buChar char="•"/>
            </a:pPr>
            <a:r>
              <a:rPr lang="fr-FR" sz="2400" dirty="0">
                <a:latin typeface="Palatino Linotype" panose="02040502050505030304" pitchFamily="18" charset="0"/>
              </a:rPr>
              <a:t>Taux d’électrification : 56%</a:t>
            </a:r>
          </a:p>
          <a:p>
            <a:pPr marL="285750" indent="-285750">
              <a:lnSpc>
                <a:spcPct val="150000"/>
              </a:lnSpc>
              <a:buFont typeface="Arial" panose="020B0604020202020204" pitchFamily="34" charset="0"/>
              <a:buChar char="•"/>
            </a:pPr>
            <a:r>
              <a:rPr lang="fr-FR" sz="2400" dirty="0">
                <a:latin typeface="Palatino Linotype" panose="02040502050505030304" pitchFamily="18" charset="0"/>
                <a:ea typeface="Open Sans" panose="020B0606030504020204" pitchFamily="34" charset="0"/>
                <a:cs typeface="Open Sans" panose="020B0606030504020204" pitchFamily="34" charset="0"/>
              </a:rPr>
              <a:t>Taus d’accès à des solutions de cuisson propre : 54%</a:t>
            </a:r>
            <a:endParaRPr lang="en-US" sz="2400" dirty="0">
              <a:latin typeface="Palatino Linotype" panose="02040502050505030304" pitchFamily="18" charset="0"/>
            </a:endParaRPr>
          </a:p>
          <a:p>
            <a:pPr marL="285750" indent="-285750">
              <a:lnSpc>
                <a:spcPct val="150000"/>
              </a:lnSpc>
              <a:buFont typeface="Arial" panose="020B0604020202020204" pitchFamily="34" charset="0"/>
              <a:buChar char="•"/>
            </a:pPr>
            <a:r>
              <a:rPr lang="fr-FR" sz="2400" dirty="0">
                <a:latin typeface="Palatino Linotype" panose="02040502050505030304" pitchFamily="18" charset="0"/>
              </a:rPr>
              <a:t>41 Localités de plus de 5 000 habitants</a:t>
            </a:r>
          </a:p>
          <a:p>
            <a:pPr marL="285750" indent="-285750">
              <a:lnSpc>
                <a:spcPct val="150000"/>
              </a:lnSpc>
              <a:buFont typeface="Arial" panose="020B0604020202020204" pitchFamily="34" charset="0"/>
              <a:buChar char="•"/>
            </a:pPr>
            <a:r>
              <a:rPr lang="fr-FR" sz="2400" dirty="0">
                <a:latin typeface="Palatino Linotype" panose="02040502050505030304" pitchFamily="18" charset="0"/>
              </a:rPr>
              <a:t>284 Localités de plus de 1 000 habitants</a:t>
            </a:r>
          </a:p>
          <a:p>
            <a:pPr marL="285750" indent="-285750">
              <a:lnSpc>
                <a:spcPct val="150000"/>
              </a:lnSpc>
              <a:buFont typeface="Arial" panose="020B0604020202020204" pitchFamily="34" charset="0"/>
              <a:buChar char="•"/>
            </a:pPr>
            <a:r>
              <a:rPr lang="fr-FR" sz="2400" dirty="0">
                <a:latin typeface="Palatino Linotype" panose="02040502050505030304" pitchFamily="18" charset="0"/>
              </a:rPr>
              <a:t>829 Localités de plus de 500 habitants</a:t>
            </a:r>
          </a:p>
          <a:p>
            <a:pPr marL="285750" indent="-285750">
              <a:lnSpc>
                <a:spcPct val="150000"/>
              </a:lnSpc>
              <a:buFont typeface="Arial" panose="020B0604020202020204" pitchFamily="34" charset="0"/>
              <a:buChar char="•"/>
            </a:pPr>
            <a:r>
              <a:rPr lang="fr-FR" sz="2400" dirty="0">
                <a:latin typeface="Palatino Linotype" panose="02040502050505030304" pitchFamily="18" charset="0"/>
              </a:rPr>
              <a:t>1653 Localités de plus de 300 habitants</a:t>
            </a:r>
            <a:endParaRPr lang="en-US" sz="2400" dirty="0">
              <a:latin typeface="Palatino Linotype" panose="02040502050505030304" pitchFamily="18" charset="0"/>
            </a:endParaRPr>
          </a:p>
        </p:txBody>
      </p:sp>
      <p:sp>
        <p:nvSpPr>
          <p:cNvPr id="12" name="Titre 1">
            <a:extLst>
              <a:ext uri="{FF2B5EF4-FFF2-40B4-BE49-F238E27FC236}">
                <a16:creationId xmlns:a16="http://schemas.microsoft.com/office/drawing/2014/main" id="{5B7F80A9-E572-ECDD-42E7-76281A9FBD68}"/>
              </a:ext>
            </a:extLst>
          </p:cNvPr>
          <p:cNvSpPr txBox="1">
            <a:spLocks/>
          </p:cNvSpPr>
          <p:nvPr/>
        </p:nvSpPr>
        <p:spPr>
          <a:xfrm>
            <a:off x="982135" y="555096"/>
            <a:ext cx="3746500" cy="65405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514350" indent="-514350">
              <a:buFont typeface="+mj-lt"/>
              <a:buAutoNum type="arabicPeriod"/>
            </a:pPr>
            <a:r>
              <a:rPr lang="fr-FR" sz="2566" b="1" dirty="0">
                <a:solidFill>
                  <a:srgbClr val="0070C0"/>
                </a:solidFill>
                <a:latin typeface="Palatino Linotype" panose="02040502050505030304" pitchFamily="18" charset="0"/>
              </a:rPr>
              <a:t>Profil du pays</a:t>
            </a:r>
          </a:p>
        </p:txBody>
      </p:sp>
    </p:spTree>
    <p:extLst>
      <p:ext uri="{BB962C8B-B14F-4D97-AF65-F5344CB8AC3E}">
        <p14:creationId xmlns:p14="http://schemas.microsoft.com/office/powerpoint/2010/main" val="36546906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a:extLst>
              <a:ext uri="{FF2B5EF4-FFF2-40B4-BE49-F238E27FC236}">
                <a16:creationId xmlns:a16="http://schemas.microsoft.com/office/drawing/2014/main" id="{D052527F-3CBF-06E3-D33E-9B1774602779}"/>
              </a:ext>
            </a:extLst>
          </p:cNvPr>
          <p:cNvSpPr>
            <a:spLocks noGrp="1"/>
          </p:cNvSpPr>
          <p:nvPr>
            <p:ph type="sldNum" sz="quarter" idx="12"/>
          </p:nvPr>
        </p:nvSpPr>
        <p:spPr/>
        <p:txBody>
          <a:bodyPr/>
          <a:lstStyle/>
          <a:p>
            <a:fld id="{342ABB23-1E17-4BB5-B8F9-6CB006A7B42D}" type="slidenum">
              <a:rPr lang="en-US" smtClean="0"/>
              <a:t>4</a:t>
            </a:fld>
            <a:endParaRPr lang="en-US"/>
          </a:p>
        </p:txBody>
      </p:sp>
      <p:sp>
        <p:nvSpPr>
          <p:cNvPr id="5" name="ZoneTexte 4">
            <a:extLst>
              <a:ext uri="{FF2B5EF4-FFF2-40B4-BE49-F238E27FC236}">
                <a16:creationId xmlns:a16="http://schemas.microsoft.com/office/drawing/2014/main" id="{1DC3BC48-4DC5-7E2D-10FF-90E197B74739}"/>
              </a:ext>
            </a:extLst>
          </p:cNvPr>
          <p:cNvSpPr txBox="1"/>
          <p:nvPr/>
        </p:nvSpPr>
        <p:spPr>
          <a:xfrm>
            <a:off x="1225098" y="1438649"/>
            <a:ext cx="10367633" cy="4955203"/>
          </a:xfrm>
          <a:prstGeom prst="rect">
            <a:avLst/>
          </a:prstGeom>
          <a:noFill/>
        </p:spPr>
        <p:txBody>
          <a:bodyPr wrap="square" rtlCol="0">
            <a:spAutoFit/>
          </a:bodyPr>
          <a:lstStyle/>
          <a:p>
            <a:pPr marL="457200" indent="-457200">
              <a:lnSpc>
                <a:spcPct val="150000"/>
              </a:lnSpc>
              <a:buFont typeface="Arial" panose="020B0604020202020204" pitchFamily="34" charset="0"/>
              <a:buChar char="•"/>
            </a:pPr>
            <a:r>
              <a:rPr lang="fr-FR" sz="2400" dirty="0">
                <a:solidFill>
                  <a:prstClr val="black"/>
                </a:solidFill>
                <a:latin typeface="Palatino Linotype" panose="02040502050505030304" pitchFamily="18" charset="0"/>
              </a:rPr>
              <a:t>Production annuelle 1 900 GWh (dont 44% thermique, 25% hydro-électrique, 27% éolien et 4% solaire)</a:t>
            </a:r>
          </a:p>
          <a:p>
            <a:pPr marL="457200" indent="-457200">
              <a:lnSpc>
                <a:spcPct val="150000"/>
              </a:lnSpc>
              <a:buFont typeface="Arial" panose="020B0604020202020204" pitchFamily="34" charset="0"/>
              <a:buChar char="•"/>
            </a:pPr>
            <a:r>
              <a:rPr lang="fr-FR" sz="2400" dirty="0">
                <a:solidFill>
                  <a:prstClr val="black"/>
                </a:solidFill>
                <a:latin typeface="Palatino Linotype" panose="02040502050505030304" pitchFamily="18" charset="0"/>
              </a:rPr>
              <a:t>Mix énergétique : 48%</a:t>
            </a:r>
          </a:p>
          <a:p>
            <a:pPr marL="457200" indent="-457200">
              <a:lnSpc>
                <a:spcPct val="150000"/>
              </a:lnSpc>
              <a:buFont typeface="Arial" panose="020B0604020202020204" pitchFamily="34" charset="0"/>
              <a:buChar char="•"/>
            </a:pPr>
            <a:r>
              <a:rPr lang="fr-FR" sz="2400" dirty="0">
                <a:solidFill>
                  <a:prstClr val="black"/>
                </a:solidFill>
                <a:latin typeface="Palatino Linotype" panose="02040502050505030304" pitchFamily="18" charset="0"/>
              </a:rPr>
              <a:t>Evolution de la demande : +12% par an </a:t>
            </a:r>
          </a:p>
          <a:p>
            <a:pPr marL="457200" indent="-457200">
              <a:lnSpc>
                <a:spcPct val="150000"/>
              </a:lnSpc>
              <a:buFont typeface="Arial" panose="020B0604020202020204" pitchFamily="34" charset="0"/>
              <a:buChar char="•"/>
            </a:pPr>
            <a:r>
              <a:rPr lang="fr-FR" sz="2400" dirty="0">
                <a:solidFill>
                  <a:prstClr val="black"/>
                </a:solidFill>
                <a:latin typeface="Palatino Linotype" panose="02040502050505030304" pitchFamily="18" charset="0"/>
              </a:rPr>
              <a:t>Puissance installée 680 MW</a:t>
            </a:r>
          </a:p>
          <a:p>
            <a:pPr marL="457200" indent="-457200">
              <a:lnSpc>
                <a:spcPct val="150000"/>
              </a:lnSpc>
              <a:buFont typeface="Arial" panose="020B0604020202020204" pitchFamily="34" charset="0"/>
              <a:buChar char="•"/>
            </a:pPr>
            <a:r>
              <a:rPr lang="fr-FR" sz="2400" dirty="0">
                <a:solidFill>
                  <a:prstClr val="black"/>
                </a:solidFill>
                <a:latin typeface="Palatino Linotype" panose="02040502050505030304" pitchFamily="18" charset="0"/>
              </a:rPr>
              <a:t>Puissance disponible 518 MW</a:t>
            </a:r>
          </a:p>
          <a:p>
            <a:pPr marL="457200" indent="-457200">
              <a:lnSpc>
                <a:spcPct val="150000"/>
              </a:lnSpc>
              <a:buFont typeface="Arial" panose="020B0604020202020204" pitchFamily="34" charset="0"/>
              <a:buChar char="•"/>
            </a:pPr>
            <a:r>
              <a:rPr lang="fr-FR" sz="2400" dirty="0">
                <a:solidFill>
                  <a:prstClr val="black"/>
                </a:solidFill>
                <a:latin typeface="Palatino Linotype" panose="02040502050505030304" pitchFamily="18" charset="0"/>
              </a:rPr>
              <a:t>Longueur du réseau de transport HT : 2 093 km (plus 750 km en construction et 1 300 km en cours d’attribution)</a:t>
            </a:r>
          </a:p>
          <a:p>
            <a:endParaRPr lang="fr-FR" sz="2800" b="1" dirty="0">
              <a:solidFill>
                <a:prstClr val="black"/>
              </a:solidFill>
              <a:latin typeface="Calibri" panose="020F0502020204030204"/>
            </a:endParaRPr>
          </a:p>
        </p:txBody>
      </p:sp>
      <p:sp>
        <p:nvSpPr>
          <p:cNvPr id="2" name="Titre 1">
            <a:extLst>
              <a:ext uri="{FF2B5EF4-FFF2-40B4-BE49-F238E27FC236}">
                <a16:creationId xmlns:a16="http://schemas.microsoft.com/office/drawing/2014/main" id="{93CBB073-5D45-FF16-8CBD-262F9008012A}"/>
              </a:ext>
            </a:extLst>
          </p:cNvPr>
          <p:cNvSpPr txBox="1">
            <a:spLocks/>
          </p:cNvSpPr>
          <p:nvPr/>
        </p:nvSpPr>
        <p:spPr>
          <a:xfrm>
            <a:off x="850900" y="637933"/>
            <a:ext cx="9131300" cy="654050"/>
          </a:xfrm>
          <a:prstGeom prst="rect">
            <a:avLst/>
          </a:prstGeom>
        </p:spPr>
        <p:txBody>
          <a:bodyPr vert="horz" lIns="91440" tIns="45720" rIns="91440" bIns="45720" rtlCol="0" anchor="ctr">
            <a:normAutofit fontScale="92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514350" indent="-514350">
              <a:lnSpc>
                <a:spcPts val="3207"/>
              </a:lnSpc>
              <a:buFont typeface="+mj-lt"/>
              <a:buAutoNum type="arabicPeriod" startAt="2"/>
            </a:pPr>
            <a:r>
              <a:rPr lang="fr-FR" sz="2700" b="1" dirty="0">
                <a:solidFill>
                  <a:srgbClr val="0070C0"/>
                </a:solidFill>
                <a:latin typeface="Palatino Linotype" panose="02040502050505030304" pitchFamily="18" charset="0"/>
                <a:ea typeface="Nunito" pitchFamily="34" charset="-122"/>
                <a:cs typeface="Nunito" pitchFamily="34" charset="-120"/>
              </a:rPr>
              <a:t>Situation</a:t>
            </a:r>
            <a:r>
              <a:rPr lang="fr-FR" sz="2566" b="1" dirty="0">
                <a:solidFill>
                  <a:srgbClr val="0070C0"/>
                </a:solidFill>
                <a:latin typeface="Palatino Linotype" panose="02040502050505030304" pitchFamily="18" charset="0"/>
                <a:ea typeface="Nunito" pitchFamily="34" charset="-122"/>
                <a:cs typeface="Nunito" pitchFamily="34" charset="-120"/>
              </a:rPr>
              <a:t> actuelle du secteur de l'électricité en Mauritanie</a:t>
            </a:r>
            <a:endParaRPr lang="fr-FR" sz="2566" dirty="0">
              <a:solidFill>
                <a:srgbClr val="0070C0"/>
              </a:solidFill>
              <a:latin typeface="Palatino Linotype" panose="02040502050505030304" pitchFamily="18" charset="0"/>
            </a:endParaRPr>
          </a:p>
        </p:txBody>
      </p:sp>
    </p:spTree>
    <p:extLst>
      <p:ext uri="{BB962C8B-B14F-4D97-AF65-F5344CB8AC3E}">
        <p14:creationId xmlns:p14="http://schemas.microsoft.com/office/powerpoint/2010/main" val="1263767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D99FBAC-A31E-F231-54C6-38102EFB4528}"/>
            </a:ext>
          </a:extLst>
        </p:cNvPr>
        <p:cNvGrpSpPr/>
        <p:nvPr/>
      </p:nvGrpSpPr>
      <p:grpSpPr>
        <a:xfrm>
          <a:off x="0" y="0"/>
          <a:ext cx="0" cy="0"/>
          <a:chOff x="0" y="0"/>
          <a:chExt cx="0" cy="0"/>
        </a:xfrm>
      </p:grpSpPr>
      <p:pic>
        <p:nvPicPr>
          <p:cNvPr id="5" name="Image 4">
            <a:extLst>
              <a:ext uri="{FF2B5EF4-FFF2-40B4-BE49-F238E27FC236}">
                <a16:creationId xmlns:a16="http://schemas.microsoft.com/office/drawing/2014/main" id="{E296D37F-48CB-FA43-663D-E217DCF94B3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49881" y="677608"/>
            <a:ext cx="5629275" cy="6076950"/>
          </a:xfrm>
          <a:prstGeom prst="rect">
            <a:avLst/>
          </a:prstGeom>
        </p:spPr>
      </p:pic>
      <p:sp>
        <p:nvSpPr>
          <p:cNvPr id="8" name="Titre 1">
            <a:extLst>
              <a:ext uri="{FF2B5EF4-FFF2-40B4-BE49-F238E27FC236}">
                <a16:creationId xmlns:a16="http://schemas.microsoft.com/office/drawing/2014/main" id="{955308C3-25E3-6C2F-4CE5-245618292FBC}"/>
              </a:ext>
            </a:extLst>
          </p:cNvPr>
          <p:cNvSpPr>
            <a:spLocks noGrp="1"/>
          </p:cNvSpPr>
          <p:nvPr>
            <p:ph type="title"/>
          </p:nvPr>
        </p:nvSpPr>
        <p:spPr>
          <a:xfrm>
            <a:off x="297088" y="1669597"/>
            <a:ext cx="7537401" cy="689782"/>
          </a:xfrm>
        </p:spPr>
        <p:txBody>
          <a:bodyPr>
            <a:normAutofit/>
          </a:bodyPr>
          <a:lstStyle/>
          <a:p>
            <a:pPr algn="ctr"/>
            <a:r>
              <a:rPr lang="fr-FR" sz="2000" dirty="0">
                <a:latin typeface="Palatino Linotype" panose="02040502050505030304" pitchFamily="18" charset="0"/>
                <a:ea typeface="+mn-ea"/>
                <a:cs typeface="+mn-cs"/>
              </a:rPr>
              <a:t>Irradiation globale horizontale en Mauritanie  </a:t>
            </a:r>
            <a:endParaRPr lang="en-US" sz="2000" dirty="0">
              <a:latin typeface="Palatino Linotype" panose="02040502050505030304" pitchFamily="18" charset="0"/>
              <a:ea typeface="+mn-ea"/>
              <a:cs typeface="+mn-cs"/>
            </a:endParaRPr>
          </a:p>
        </p:txBody>
      </p:sp>
      <p:sp>
        <p:nvSpPr>
          <p:cNvPr id="9" name="Titre 1">
            <a:extLst>
              <a:ext uri="{FF2B5EF4-FFF2-40B4-BE49-F238E27FC236}">
                <a16:creationId xmlns:a16="http://schemas.microsoft.com/office/drawing/2014/main" id="{357EDC01-BF2A-8AA8-DCB7-C8C244B3494E}"/>
              </a:ext>
            </a:extLst>
          </p:cNvPr>
          <p:cNvSpPr txBox="1">
            <a:spLocks/>
          </p:cNvSpPr>
          <p:nvPr/>
        </p:nvSpPr>
        <p:spPr>
          <a:xfrm>
            <a:off x="1577618" y="2852593"/>
            <a:ext cx="3807182" cy="919308"/>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2400" dirty="0">
                <a:latin typeface="Palatino Linotype" panose="02040502050505030304" pitchFamily="18" charset="0"/>
              </a:rPr>
              <a:t>2100 -2200 kWh/m</a:t>
            </a:r>
            <a:r>
              <a:rPr lang="fr-FR" sz="2400" baseline="30000" dirty="0">
                <a:latin typeface="Palatino Linotype" panose="02040502050505030304" pitchFamily="18" charset="0"/>
              </a:rPr>
              <a:t>2</a:t>
            </a:r>
            <a:endParaRPr lang="en-US" sz="2400" baseline="30000" dirty="0">
              <a:latin typeface="Palatino Linotype" panose="02040502050505030304" pitchFamily="18" charset="0"/>
            </a:endParaRPr>
          </a:p>
        </p:txBody>
      </p:sp>
      <p:sp>
        <p:nvSpPr>
          <p:cNvPr id="10" name="Titre 1">
            <a:extLst>
              <a:ext uri="{FF2B5EF4-FFF2-40B4-BE49-F238E27FC236}">
                <a16:creationId xmlns:a16="http://schemas.microsoft.com/office/drawing/2014/main" id="{814B9211-627D-2A10-6B4A-654D110FD5ED}"/>
              </a:ext>
            </a:extLst>
          </p:cNvPr>
          <p:cNvSpPr txBox="1">
            <a:spLocks/>
          </p:cNvSpPr>
          <p:nvPr/>
        </p:nvSpPr>
        <p:spPr>
          <a:xfrm>
            <a:off x="3472769" y="490722"/>
            <a:ext cx="3570061" cy="53067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2800" b="1" dirty="0">
                <a:latin typeface="Palatino Linotype" panose="02040502050505030304" pitchFamily="18" charset="0"/>
                <a:ea typeface="+mn-ea"/>
                <a:cs typeface="+mn-cs"/>
              </a:rPr>
              <a:t>Potentiel Solaire</a:t>
            </a:r>
            <a:endParaRPr lang="en-US" sz="2800" b="1" dirty="0">
              <a:latin typeface="Palatino Linotype" panose="02040502050505030304" pitchFamily="18" charset="0"/>
              <a:ea typeface="+mn-ea"/>
              <a:cs typeface="+mn-cs"/>
            </a:endParaRPr>
          </a:p>
        </p:txBody>
      </p:sp>
    </p:spTree>
    <p:extLst>
      <p:ext uri="{BB962C8B-B14F-4D97-AF65-F5344CB8AC3E}">
        <p14:creationId xmlns:p14="http://schemas.microsoft.com/office/powerpoint/2010/main" val="21023684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par>
                                <p:cTn id="8" presetID="22" presetClass="entr" presetSubtype="4"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ipe(down)">
                                      <p:cBhvr>
                                        <p:cTn id="10" dur="500"/>
                                        <p:tgtEl>
                                          <p:spTgt spid="5"/>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down)">
                                      <p:cBhvr>
                                        <p:cTn id="13" dur="500"/>
                                        <p:tgtEl>
                                          <p:spTgt spid="8"/>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ipe(down)">
                                      <p:cBhvr>
                                        <p:cTn id="1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24D2BC-1B87-FC09-8D00-F73272E2D098}"/>
            </a:ext>
          </a:extLst>
        </p:cNvPr>
        <p:cNvGrpSpPr/>
        <p:nvPr/>
      </p:nvGrpSpPr>
      <p:grpSpPr>
        <a:xfrm>
          <a:off x="0" y="0"/>
          <a:ext cx="0" cy="0"/>
          <a:chOff x="0" y="0"/>
          <a:chExt cx="0" cy="0"/>
        </a:xfrm>
      </p:grpSpPr>
      <p:pic>
        <p:nvPicPr>
          <p:cNvPr id="5" name="Image 4">
            <a:extLst>
              <a:ext uri="{FF2B5EF4-FFF2-40B4-BE49-F238E27FC236}">
                <a16:creationId xmlns:a16="http://schemas.microsoft.com/office/drawing/2014/main" id="{4D87BC25-F717-1704-FAF9-F8FFC781357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57240" y="1451457"/>
            <a:ext cx="4838700" cy="4848225"/>
          </a:xfrm>
          <a:prstGeom prst="rect">
            <a:avLst/>
          </a:prstGeom>
        </p:spPr>
      </p:pic>
      <p:sp>
        <p:nvSpPr>
          <p:cNvPr id="6" name="Titre 1">
            <a:extLst>
              <a:ext uri="{FF2B5EF4-FFF2-40B4-BE49-F238E27FC236}">
                <a16:creationId xmlns:a16="http://schemas.microsoft.com/office/drawing/2014/main" id="{84D8C37E-51FF-3025-A12B-7CF9EECDC169}"/>
              </a:ext>
            </a:extLst>
          </p:cNvPr>
          <p:cNvSpPr txBox="1">
            <a:spLocks/>
          </p:cNvSpPr>
          <p:nvPr/>
        </p:nvSpPr>
        <p:spPr>
          <a:xfrm>
            <a:off x="676727" y="3212787"/>
            <a:ext cx="5531567" cy="1038371"/>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2000" dirty="0">
                <a:latin typeface="Palatino Linotype" panose="02040502050505030304" pitchFamily="18" charset="0"/>
                <a:ea typeface="+mn-ea"/>
                <a:cs typeface="+mn-cs"/>
              </a:rPr>
              <a:t>Vitesse moyenne des vents de plus de </a:t>
            </a:r>
            <a:r>
              <a:rPr lang="fr-FR" sz="2000" b="1" dirty="0">
                <a:latin typeface="Palatino Linotype" panose="02040502050505030304" pitchFamily="18" charset="0"/>
                <a:ea typeface="+mn-ea"/>
                <a:cs typeface="+mn-cs"/>
              </a:rPr>
              <a:t>9,5 m/s</a:t>
            </a:r>
            <a:endParaRPr lang="en-US" sz="2000" b="1" dirty="0">
              <a:latin typeface="Palatino Linotype" panose="02040502050505030304" pitchFamily="18" charset="0"/>
              <a:ea typeface="+mn-ea"/>
              <a:cs typeface="+mn-cs"/>
            </a:endParaRPr>
          </a:p>
        </p:txBody>
      </p:sp>
      <p:sp>
        <p:nvSpPr>
          <p:cNvPr id="8" name="Titre 1">
            <a:extLst>
              <a:ext uri="{FF2B5EF4-FFF2-40B4-BE49-F238E27FC236}">
                <a16:creationId xmlns:a16="http://schemas.microsoft.com/office/drawing/2014/main" id="{7AD7859C-866A-5F40-E5DD-A3AE0ED10DD2}"/>
              </a:ext>
            </a:extLst>
          </p:cNvPr>
          <p:cNvSpPr txBox="1">
            <a:spLocks/>
          </p:cNvSpPr>
          <p:nvPr/>
        </p:nvSpPr>
        <p:spPr>
          <a:xfrm>
            <a:off x="3518133" y="459253"/>
            <a:ext cx="3570061" cy="53067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2800" b="1" dirty="0">
                <a:latin typeface="Palatino Linotype" panose="02040502050505030304" pitchFamily="18" charset="0"/>
                <a:ea typeface="+mn-ea"/>
                <a:cs typeface="+mn-cs"/>
              </a:rPr>
              <a:t>Potentiel Eolien</a:t>
            </a:r>
            <a:endParaRPr lang="en-US" sz="2800" b="1" dirty="0">
              <a:latin typeface="Palatino Linotype" panose="02040502050505030304" pitchFamily="18" charset="0"/>
              <a:ea typeface="+mn-ea"/>
              <a:cs typeface="+mn-cs"/>
            </a:endParaRPr>
          </a:p>
        </p:txBody>
      </p:sp>
    </p:spTree>
    <p:extLst>
      <p:ext uri="{BB962C8B-B14F-4D97-AF65-F5344CB8AC3E}">
        <p14:creationId xmlns:p14="http://schemas.microsoft.com/office/powerpoint/2010/main" val="6058004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ircle(in)">
                                      <p:cBhvr>
                                        <p:cTn id="7" dur="2000"/>
                                        <p:tgtEl>
                                          <p:spTgt spid="8"/>
                                        </p:tgtEl>
                                      </p:cBhvr>
                                    </p:animEffect>
                                  </p:childTnLst>
                                </p:cTn>
                              </p:par>
                              <p:par>
                                <p:cTn id="8" presetID="6" presetClass="entr" presetSubtype="16"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circle(in)">
                                      <p:cBhvr>
                                        <p:cTn id="10" dur="2000"/>
                                        <p:tgtEl>
                                          <p:spTgt spid="5"/>
                                        </p:tgtEl>
                                      </p:cBhvr>
                                    </p:animEffect>
                                  </p:childTnLst>
                                </p:cTn>
                              </p:par>
                              <p:par>
                                <p:cTn id="11" presetID="6" presetClass="entr" presetSubtype="16"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circle(in)">
                                      <p:cBhvr>
                                        <p:cTn id="13"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AC6BD6A-9616-5466-5A4D-69FCFAE1CC4C}"/>
              </a:ext>
            </a:extLst>
          </p:cNvPr>
          <p:cNvSpPr>
            <a:spLocks noGrp="1"/>
          </p:cNvSpPr>
          <p:nvPr>
            <p:ph type="title"/>
          </p:nvPr>
        </p:nvSpPr>
        <p:spPr>
          <a:xfrm>
            <a:off x="733777" y="747934"/>
            <a:ext cx="10074085" cy="658665"/>
          </a:xfrm>
        </p:spPr>
        <p:txBody>
          <a:bodyPr>
            <a:normAutofit fontScale="90000"/>
          </a:bodyPr>
          <a:lstStyle/>
          <a:p>
            <a:pPr marL="514350" indent="-514350">
              <a:lnSpc>
                <a:spcPts val="3207"/>
              </a:lnSpc>
              <a:buFont typeface="+mj-lt"/>
              <a:buAutoNum type="arabicPeriod" startAt="3"/>
            </a:pPr>
            <a:r>
              <a:rPr lang="fr-FR" altLang="fr-FR" sz="2400" b="1" dirty="0">
                <a:solidFill>
                  <a:srgbClr val="0070C0"/>
                </a:solidFill>
                <a:latin typeface="Palatino Linotype" panose="02040502050505030304" pitchFamily="18" charset="0"/>
              </a:rPr>
              <a:t>Cadre légal régissant les activités régulées du secteur de l’électricité </a:t>
            </a:r>
            <a:br>
              <a:rPr lang="fr-FR" altLang="fr-FR" sz="2400" b="1" dirty="0">
                <a:solidFill>
                  <a:srgbClr val="0070C0"/>
                </a:solidFill>
                <a:latin typeface="Palatino Linotype" panose="02040502050505030304" pitchFamily="18" charset="0"/>
              </a:rPr>
            </a:br>
            <a:endParaRPr lang="fr-FR" sz="2400" b="1" dirty="0">
              <a:solidFill>
                <a:srgbClr val="0070C0"/>
              </a:solidFill>
              <a:latin typeface="Palatino Linotype" panose="02040502050505030304" pitchFamily="18" charset="0"/>
            </a:endParaRPr>
          </a:p>
        </p:txBody>
      </p:sp>
      <p:sp>
        <p:nvSpPr>
          <p:cNvPr id="3" name="Espace réservé du contenu 2">
            <a:extLst>
              <a:ext uri="{FF2B5EF4-FFF2-40B4-BE49-F238E27FC236}">
                <a16:creationId xmlns:a16="http://schemas.microsoft.com/office/drawing/2014/main" id="{65AA2DE8-59C1-4660-941A-C79314212465}"/>
              </a:ext>
            </a:extLst>
          </p:cNvPr>
          <p:cNvSpPr>
            <a:spLocks noGrp="1"/>
          </p:cNvSpPr>
          <p:nvPr>
            <p:ph idx="1"/>
          </p:nvPr>
        </p:nvSpPr>
        <p:spPr>
          <a:xfrm>
            <a:off x="465221" y="1365608"/>
            <a:ext cx="11625179" cy="4736097"/>
          </a:xfrm>
        </p:spPr>
        <p:txBody>
          <a:bodyPr>
            <a:noAutofit/>
          </a:bodyPr>
          <a:lstStyle/>
          <a:p>
            <a:pPr>
              <a:lnSpc>
                <a:spcPct val="200000"/>
              </a:lnSpc>
              <a:spcBef>
                <a:spcPct val="20000"/>
              </a:spcBef>
              <a:buFont typeface="Wingdings" pitchFamily="2" charset="2"/>
              <a:buChar char="q"/>
              <a:defRPr/>
            </a:pPr>
            <a:r>
              <a:rPr lang="fr-FR" sz="1600" b="0" dirty="0">
                <a:latin typeface="Arial" panose="020B0604020202020204" pitchFamily="34" charset="0"/>
                <a:cs typeface="Arial" panose="020B0604020202020204" pitchFamily="34" charset="0"/>
              </a:rPr>
              <a:t> </a:t>
            </a:r>
            <a:r>
              <a:rPr lang="fr-FR" sz="1800" dirty="0">
                <a:solidFill>
                  <a:prstClr val="black"/>
                </a:solidFill>
                <a:latin typeface="Palatino Linotype" panose="02040502050505030304" pitchFamily="18" charset="0"/>
              </a:rPr>
              <a:t>L’Autorité de Régulation a été créée par la loi 99-019 du 11 juillet 1999 suite à la libéralisation du secteur des télécommunication</a:t>
            </a:r>
          </a:p>
          <a:p>
            <a:pPr>
              <a:lnSpc>
                <a:spcPct val="200000"/>
              </a:lnSpc>
              <a:spcBef>
                <a:spcPct val="20000"/>
              </a:spcBef>
              <a:buFont typeface="Wingdings" pitchFamily="2" charset="2"/>
              <a:buChar char="q"/>
              <a:defRPr/>
            </a:pPr>
            <a:r>
              <a:rPr lang="fr-FR" sz="1800" dirty="0">
                <a:solidFill>
                  <a:prstClr val="black"/>
                </a:solidFill>
                <a:latin typeface="Palatino Linotype" panose="02040502050505030304" pitchFamily="18" charset="0"/>
              </a:rPr>
              <a:t> La loi 2001-018 du 25 janvier 2001 a confié en plus du secteur des télécommunications, la régulation des secteurs de l’Eau, de l’Electricité et de la Poste</a:t>
            </a:r>
          </a:p>
          <a:p>
            <a:pPr eaLnBrk="1" hangingPunct="1">
              <a:lnSpc>
                <a:spcPct val="200000"/>
              </a:lnSpc>
              <a:spcBef>
                <a:spcPct val="20000"/>
              </a:spcBef>
              <a:buFont typeface="Wingdings" pitchFamily="2" charset="2"/>
              <a:buChar char="q"/>
              <a:defRPr/>
            </a:pPr>
            <a:r>
              <a:rPr lang="fr-FR" sz="1800" dirty="0">
                <a:solidFill>
                  <a:prstClr val="black"/>
                </a:solidFill>
                <a:latin typeface="Palatino Linotype" panose="02040502050505030304" pitchFamily="18" charset="0"/>
              </a:rPr>
              <a:t> La loi N° 2022-027 portant code de l'électricité </a:t>
            </a:r>
          </a:p>
          <a:p>
            <a:pPr eaLnBrk="1" hangingPunct="1">
              <a:lnSpc>
                <a:spcPct val="200000"/>
              </a:lnSpc>
              <a:spcBef>
                <a:spcPct val="20000"/>
              </a:spcBef>
              <a:buFont typeface="Wingdings" pitchFamily="2" charset="2"/>
              <a:buChar char="q"/>
              <a:defRPr/>
            </a:pPr>
            <a:r>
              <a:rPr lang="fr-FR" sz="1800" dirty="0">
                <a:solidFill>
                  <a:prstClr val="black"/>
                </a:solidFill>
                <a:latin typeface="Palatino Linotype" panose="02040502050505030304" pitchFamily="18" charset="0"/>
              </a:rPr>
              <a:t> Le décret 2025 - 022 d’application du code d’électricité et ses textes</a:t>
            </a:r>
          </a:p>
          <a:p>
            <a:pPr eaLnBrk="1" hangingPunct="1">
              <a:lnSpc>
                <a:spcPct val="200000"/>
              </a:lnSpc>
              <a:spcBef>
                <a:spcPct val="20000"/>
              </a:spcBef>
              <a:buFont typeface="Wingdings" pitchFamily="2" charset="2"/>
              <a:buChar char="q"/>
              <a:defRPr/>
            </a:pPr>
            <a:r>
              <a:rPr lang="fr-FR" sz="1800" dirty="0">
                <a:solidFill>
                  <a:prstClr val="black"/>
                </a:solidFill>
                <a:latin typeface="Palatino Linotype" panose="02040502050505030304" pitchFamily="18" charset="0"/>
              </a:rPr>
              <a:t>Loi 2024-037 du 8 octobre 2024 portant Code de l’Hydrogène vert</a:t>
            </a:r>
          </a:p>
          <a:p>
            <a:pPr eaLnBrk="1" hangingPunct="1">
              <a:lnSpc>
                <a:spcPct val="200000"/>
              </a:lnSpc>
              <a:spcBef>
                <a:spcPct val="20000"/>
              </a:spcBef>
              <a:buFont typeface="Wingdings" pitchFamily="2" charset="2"/>
              <a:buChar char="q"/>
              <a:defRPr/>
            </a:pPr>
            <a:r>
              <a:rPr lang="fr-FR" sz="1800" dirty="0">
                <a:solidFill>
                  <a:prstClr val="black"/>
                </a:solidFill>
                <a:latin typeface="Palatino Linotype" panose="02040502050505030304" pitchFamily="18" charset="0"/>
              </a:rPr>
              <a:t> La loi PPP 2024-041 abrogeant et remplaçant la loi 2017-06 pour tenir compte de l’évolution du secteur</a:t>
            </a:r>
          </a:p>
          <a:p>
            <a:pPr marL="400050" lvl="1" indent="0">
              <a:spcBef>
                <a:spcPct val="20000"/>
              </a:spcBef>
              <a:buNone/>
              <a:defRPr/>
            </a:pPr>
            <a:endParaRPr lang="fr-FR" sz="1800" dirty="0">
              <a:solidFill>
                <a:prstClr val="black"/>
              </a:solidFill>
              <a:latin typeface="Palatino Linotype" panose="02040502050505030304" pitchFamily="18" charset="0"/>
            </a:endParaRPr>
          </a:p>
          <a:p>
            <a:pPr marL="0" indent="0">
              <a:buNone/>
            </a:pPr>
            <a:endParaRPr lang="fr-FR" sz="1600" dirty="0">
              <a:latin typeface="Arial" panose="020B0604020202020204" pitchFamily="34" charset="0"/>
              <a:cs typeface="Arial" panose="020B0604020202020204" pitchFamily="34" charset="0"/>
            </a:endParaRPr>
          </a:p>
        </p:txBody>
      </p:sp>
      <p:sp>
        <p:nvSpPr>
          <p:cNvPr id="4" name="Espace réservé du numéro de diapositive 3">
            <a:extLst>
              <a:ext uri="{FF2B5EF4-FFF2-40B4-BE49-F238E27FC236}">
                <a16:creationId xmlns:a16="http://schemas.microsoft.com/office/drawing/2014/main" id="{58076688-E4B7-9214-EF41-7C2F15B690B3}"/>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342ABB23-1E17-4BB5-B8F9-6CB006A7B42D}" type="slidenum">
              <a:rPr kumimoji="0" lang="en-US" sz="900" b="0" i="0" u="none" strike="noStrike" kern="1200" cap="none" spc="0" normalizeH="0" baseline="0" noProof="0" smtClean="0">
                <a:ln>
                  <a:noFill/>
                </a:ln>
                <a:solidFill>
                  <a:srgbClr val="3494BA"/>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a:t>
            </a:fld>
            <a:endParaRPr kumimoji="0" lang="en-US" sz="900" b="0" i="0" u="none" strike="noStrike" kern="1200" cap="none" spc="0" normalizeH="0" baseline="0" noProof="0">
              <a:ln>
                <a:noFill/>
              </a:ln>
              <a:solidFill>
                <a:srgbClr val="3494BA"/>
              </a:solidFill>
              <a:effectLst/>
              <a:uLnTx/>
              <a:uFillTx/>
              <a:latin typeface="Trebuchet MS" panose="020B0603020202020204"/>
              <a:ea typeface="+mn-ea"/>
              <a:cs typeface="+mn-cs"/>
            </a:endParaRPr>
          </a:p>
        </p:txBody>
      </p:sp>
    </p:spTree>
    <p:extLst>
      <p:ext uri="{BB962C8B-B14F-4D97-AF65-F5344CB8AC3E}">
        <p14:creationId xmlns:p14="http://schemas.microsoft.com/office/powerpoint/2010/main" val="31767148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65AA2DE8-59C1-4660-941A-C79314212465}"/>
              </a:ext>
            </a:extLst>
          </p:cNvPr>
          <p:cNvSpPr>
            <a:spLocks noGrp="1"/>
          </p:cNvSpPr>
          <p:nvPr>
            <p:ph idx="1"/>
          </p:nvPr>
        </p:nvSpPr>
        <p:spPr>
          <a:xfrm>
            <a:off x="677334" y="1282149"/>
            <a:ext cx="8596668" cy="4759214"/>
          </a:xfrm>
        </p:spPr>
        <p:txBody>
          <a:bodyPr>
            <a:normAutofit/>
          </a:bodyPr>
          <a:lstStyle/>
          <a:p>
            <a:pPr marL="0" indent="0" eaLnBrk="1" hangingPunct="1">
              <a:buNone/>
              <a:defRPr/>
            </a:pPr>
            <a:endParaRPr lang="fr-FR" altLang="fr-FR" kern="0" dirty="0"/>
          </a:p>
          <a:p>
            <a:pPr eaLnBrk="1" hangingPunct="1">
              <a:buFont typeface="Wingdings" pitchFamily="2" charset="2"/>
              <a:buChar char="Ø"/>
              <a:defRPr/>
            </a:pPr>
            <a:endParaRPr lang="fr-FR" altLang="fr-FR" sz="1800" kern="0" dirty="0"/>
          </a:p>
        </p:txBody>
      </p:sp>
      <p:sp>
        <p:nvSpPr>
          <p:cNvPr id="4" name="Espace réservé du numéro de diapositive 3">
            <a:extLst>
              <a:ext uri="{FF2B5EF4-FFF2-40B4-BE49-F238E27FC236}">
                <a16:creationId xmlns:a16="http://schemas.microsoft.com/office/drawing/2014/main" id="{58076688-E4B7-9214-EF41-7C2F15B690B3}"/>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342ABB23-1E17-4BB5-B8F9-6CB006A7B42D}" type="slidenum">
              <a:rPr kumimoji="0" lang="en-US" sz="900" b="0" i="0" u="none" strike="noStrike" kern="1200" cap="none" spc="0" normalizeH="0" baseline="0" noProof="0" smtClean="0">
                <a:ln>
                  <a:noFill/>
                </a:ln>
                <a:solidFill>
                  <a:srgbClr val="3494BA"/>
                </a:solidFill>
                <a:effectLst/>
                <a:uLnTx/>
                <a:uFillTx/>
                <a:latin typeface="Trebuchet MS" panose="020B0603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a:t>
            </a:fld>
            <a:endParaRPr kumimoji="0" lang="en-US" sz="900" b="0" i="0" u="none" strike="noStrike" kern="1200" cap="none" spc="0" normalizeH="0" baseline="0" noProof="0">
              <a:ln>
                <a:noFill/>
              </a:ln>
              <a:solidFill>
                <a:srgbClr val="3494BA"/>
              </a:solidFill>
              <a:effectLst/>
              <a:uLnTx/>
              <a:uFillTx/>
              <a:latin typeface="Trebuchet MS" panose="020B0603020202020204"/>
              <a:ea typeface="+mn-ea"/>
              <a:cs typeface="+mn-cs"/>
            </a:endParaRPr>
          </a:p>
        </p:txBody>
      </p:sp>
      <p:sp>
        <p:nvSpPr>
          <p:cNvPr id="17" name="Espace réservé du numéro de diapositive 4">
            <a:extLst>
              <a:ext uri="{FF2B5EF4-FFF2-40B4-BE49-F238E27FC236}">
                <a16:creationId xmlns:a16="http://schemas.microsoft.com/office/drawing/2014/main" id="{36F58322-E1BC-5444-0F5C-021EAEA40756}"/>
              </a:ext>
            </a:extLst>
          </p:cNvPr>
          <p:cNvSpPr txBox="1">
            <a:spLocks/>
          </p:cNvSpPr>
          <p:nvPr/>
        </p:nvSpPr>
        <p:spPr>
          <a:xfrm>
            <a:off x="11360727" y="6570000"/>
            <a:ext cx="831273" cy="288000"/>
          </a:xfrm>
          <a:prstGeom prst="rect">
            <a:avLst/>
          </a:prstGeom>
          <a:solidFill>
            <a:schemeClr val="accent1">
              <a:lumMod val="20000"/>
              <a:lumOff val="80000"/>
            </a:schemeClr>
          </a:solidFill>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fld id="{58DDF3E5-5F37-4ED1-85B1-C55B63B1D78E}" type="slidenum">
              <a:rPr kumimoji="0" lang="fr-FR" sz="1800" b="1" i="0" u="none" strike="noStrike" kern="1200" cap="none" spc="0" normalizeH="0" baseline="0" noProof="0" smtClean="0">
                <a:ln>
                  <a:noFill/>
                </a:ln>
                <a:solidFill>
                  <a:prstClr val="black"/>
                </a:solidFill>
                <a:effectLst/>
                <a:uLnTx/>
                <a:uFillTx/>
                <a:latin typeface="Tw Cen MT" panose="020B0602020104020603" pitchFamily="34" charset="77"/>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8</a:t>
            </a:fld>
            <a:endParaRPr kumimoji="0" lang="fr-FR" sz="1800" b="1" i="0" u="none" strike="noStrike" kern="1200" cap="none" spc="0" normalizeH="0" baseline="0" noProof="0" dirty="0">
              <a:ln>
                <a:noFill/>
              </a:ln>
              <a:solidFill>
                <a:prstClr val="black"/>
              </a:solidFill>
              <a:effectLst/>
              <a:uLnTx/>
              <a:uFillTx/>
              <a:latin typeface="Tw Cen MT" panose="020B0602020104020603" pitchFamily="34" charset="77"/>
              <a:ea typeface="+mn-ea"/>
              <a:cs typeface="+mn-cs"/>
            </a:endParaRPr>
          </a:p>
        </p:txBody>
      </p:sp>
      <p:sp>
        <p:nvSpPr>
          <p:cNvPr id="22" name="Rectangle 21">
            <a:extLst>
              <a:ext uri="{FF2B5EF4-FFF2-40B4-BE49-F238E27FC236}">
                <a16:creationId xmlns:a16="http://schemas.microsoft.com/office/drawing/2014/main" id="{00608A59-9555-04AF-A8AD-9A590B693F1B}"/>
              </a:ext>
            </a:extLst>
          </p:cNvPr>
          <p:cNvSpPr/>
          <p:nvPr/>
        </p:nvSpPr>
        <p:spPr>
          <a:xfrm>
            <a:off x="631190" y="45219"/>
            <a:ext cx="10874364" cy="482055"/>
          </a:xfrm>
          <a:prstGeom prst="rect">
            <a:avLst/>
          </a:prstGeom>
        </p:spPr>
        <p:txBody>
          <a:bodyPr wrap="square">
            <a:spAutoFit/>
          </a:bodyPr>
          <a:lstStyle/>
          <a:p>
            <a:pPr marL="514350" marR="0" lvl="0" indent="-514350" algn="ctr" fontAlgn="auto">
              <a:lnSpc>
                <a:spcPts val="3207"/>
              </a:lnSpc>
              <a:spcBef>
                <a:spcPct val="0"/>
              </a:spcBef>
              <a:spcAft>
                <a:spcPct val="35000"/>
              </a:spcAft>
              <a:buClrTx/>
              <a:buSzTx/>
              <a:buFont typeface="+mj-lt"/>
              <a:buAutoNum type="arabicPeriod" startAt="4"/>
              <a:tabLst/>
              <a:defRPr/>
            </a:pPr>
            <a:r>
              <a:rPr lang="fr-FR" sz="2200" b="1" dirty="0">
                <a:solidFill>
                  <a:srgbClr val="0070C0"/>
                </a:solidFill>
                <a:latin typeface="Palatino Linotype" panose="02040502050505030304" pitchFamily="18" charset="0"/>
                <a:ea typeface="+mj-ea"/>
                <a:cs typeface="+mj-cs"/>
              </a:rPr>
              <a:t>Principaux intervenants dans le secteur de l’électricité</a:t>
            </a:r>
          </a:p>
        </p:txBody>
      </p:sp>
      <p:sp>
        <p:nvSpPr>
          <p:cNvPr id="24" name="ZoneTexte 23">
            <a:extLst>
              <a:ext uri="{FF2B5EF4-FFF2-40B4-BE49-F238E27FC236}">
                <a16:creationId xmlns:a16="http://schemas.microsoft.com/office/drawing/2014/main" id="{88BB7B63-4AE7-5E91-041F-6881DEC97AD7}"/>
              </a:ext>
            </a:extLst>
          </p:cNvPr>
          <p:cNvSpPr txBox="1"/>
          <p:nvPr/>
        </p:nvSpPr>
        <p:spPr>
          <a:xfrm>
            <a:off x="1169376" y="787163"/>
            <a:ext cx="9183492" cy="1477328"/>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b="1" i="0" u="none" strike="noStrike" kern="1200" cap="none" spc="0" normalizeH="0" baseline="0" noProof="0" dirty="0">
                <a:ln>
                  <a:noFill/>
                </a:ln>
                <a:solidFill>
                  <a:prstClr val="black"/>
                </a:solidFill>
                <a:effectLst/>
                <a:uLnTx/>
                <a:uFillTx/>
                <a:latin typeface="Palatino Linotype" panose="02040502050505030304" pitchFamily="18" charset="0"/>
              </a:rPr>
              <a:t>Ministère chargé de l’Energie (appuyé par la DPPP pour les IPP)</a:t>
            </a:r>
          </a:p>
          <a:p>
            <a:pPr marL="285750" marR="0" lvl="0" indent="-285750" algn="l" defTabSz="457200" rtl="0" eaLnBrk="1" fontAlgn="auto" latinLnBrk="0" hangingPunct="1">
              <a:lnSpc>
                <a:spcPct val="100000"/>
              </a:lnSpc>
              <a:spcBef>
                <a:spcPts val="0"/>
              </a:spcBef>
              <a:spcAft>
                <a:spcPts val="0"/>
              </a:spcAft>
              <a:buClrTx/>
              <a:buSzTx/>
              <a:buFont typeface="Century Gothic" panose="020B0502020202020204" pitchFamily="34" charset="0"/>
              <a:buChar char="―"/>
              <a:tabLst/>
              <a:defRPr/>
            </a:pPr>
            <a:r>
              <a:rPr kumimoji="0" lang="fr-FR" b="0" i="0" u="none" strike="noStrike" kern="1200" cap="none" spc="0" normalizeH="0" baseline="0" noProof="0" dirty="0">
                <a:ln>
                  <a:noFill/>
                </a:ln>
                <a:solidFill>
                  <a:prstClr val="black"/>
                </a:solidFill>
                <a:effectLst/>
                <a:uLnTx/>
                <a:uFillTx/>
                <a:latin typeface="Palatino Linotype" panose="02040502050505030304" pitchFamily="18" charset="0"/>
              </a:rPr>
              <a:t>La planification, la normalisation et l’homologation des tarifs </a:t>
            </a:r>
          </a:p>
          <a:p>
            <a:pPr marL="285750" marR="0" lvl="0" indent="-285750" algn="l" defTabSz="457200" rtl="0" eaLnBrk="1" fontAlgn="auto" latinLnBrk="0" hangingPunct="1">
              <a:lnSpc>
                <a:spcPct val="100000"/>
              </a:lnSpc>
              <a:spcBef>
                <a:spcPts val="0"/>
              </a:spcBef>
              <a:spcAft>
                <a:spcPts val="0"/>
              </a:spcAft>
              <a:buClrTx/>
              <a:buSzTx/>
              <a:buFont typeface="Century Gothic" panose="020B0502020202020204" pitchFamily="34" charset="0"/>
              <a:buChar char="―"/>
              <a:tabLst/>
              <a:defRPr/>
            </a:pPr>
            <a:r>
              <a:rPr kumimoji="0" lang="fr-FR" b="0" i="0" u="none" strike="noStrike" kern="1200" cap="none" spc="0" normalizeH="0" baseline="0" noProof="0" dirty="0">
                <a:ln>
                  <a:noFill/>
                </a:ln>
                <a:solidFill>
                  <a:prstClr val="black"/>
                </a:solidFill>
                <a:effectLst/>
                <a:uLnTx/>
                <a:uFillTx/>
                <a:latin typeface="Palatino Linotype" panose="02040502050505030304" pitchFamily="18" charset="0"/>
              </a:rPr>
              <a:t>L’octroi et la modification des licences sur proposition de l’ARE</a:t>
            </a:r>
          </a:p>
          <a:p>
            <a:pPr marL="285750" marR="0" lvl="0" indent="-285750" algn="l" defTabSz="457200" rtl="0" eaLnBrk="1" fontAlgn="auto" latinLnBrk="0" hangingPunct="1">
              <a:lnSpc>
                <a:spcPct val="100000"/>
              </a:lnSpc>
              <a:spcBef>
                <a:spcPts val="0"/>
              </a:spcBef>
              <a:spcAft>
                <a:spcPts val="0"/>
              </a:spcAft>
              <a:buClrTx/>
              <a:buSzTx/>
              <a:buFont typeface="Century Gothic" panose="020B0502020202020204" pitchFamily="34" charset="0"/>
              <a:buChar char="―"/>
              <a:tabLst/>
              <a:defRPr/>
            </a:pPr>
            <a:r>
              <a:rPr kumimoji="0" lang="fr-FR" b="0" i="0" u="none" strike="noStrike" kern="1200" cap="none" spc="0" normalizeH="0" baseline="0" noProof="0" dirty="0">
                <a:ln>
                  <a:noFill/>
                </a:ln>
                <a:solidFill>
                  <a:prstClr val="black"/>
                </a:solidFill>
                <a:effectLst/>
                <a:uLnTx/>
                <a:uFillTx/>
                <a:latin typeface="Palatino Linotype" panose="02040502050505030304" pitchFamily="18" charset="0"/>
              </a:rPr>
              <a:t>Le choix technologique ainsi que la conception des infrastructures électriques</a:t>
            </a:r>
          </a:p>
          <a:p>
            <a:pPr marR="0" lvl="0" algn="l" defTabSz="457200" rtl="0" eaLnBrk="1" fontAlgn="auto" latinLnBrk="0" hangingPunct="1">
              <a:lnSpc>
                <a:spcPct val="100000"/>
              </a:lnSpc>
              <a:spcBef>
                <a:spcPts val="0"/>
              </a:spcBef>
              <a:spcAft>
                <a:spcPts val="0"/>
              </a:spcAft>
              <a:buClrTx/>
              <a:buSzTx/>
              <a:tabLst/>
              <a:defRPr/>
            </a:pPr>
            <a:endParaRPr kumimoji="0" lang="fr-FR" b="0" i="0" u="none" strike="noStrike" kern="1200" cap="none" spc="0" normalizeH="0" baseline="0" noProof="0" dirty="0">
              <a:ln>
                <a:noFill/>
              </a:ln>
              <a:solidFill>
                <a:prstClr val="black"/>
              </a:solidFill>
              <a:effectLst/>
              <a:uLnTx/>
              <a:uFillTx/>
              <a:ea typeface="+mn-ea"/>
              <a:cs typeface="+mn-cs"/>
            </a:endParaRPr>
          </a:p>
        </p:txBody>
      </p:sp>
      <p:sp>
        <p:nvSpPr>
          <p:cNvPr id="25" name="Rectangle 24">
            <a:extLst>
              <a:ext uri="{FF2B5EF4-FFF2-40B4-BE49-F238E27FC236}">
                <a16:creationId xmlns:a16="http://schemas.microsoft.com/office/drawing/2014/main" id="{5FAFF5DB-B34C-65ED-223F-A65E798F84D8}"/>
              </a:ext>
            </a:extLst>
          </p:cNvPr>
          <p:cNvSpPr/>
          <p:nvPr/>
        </p:nvSpPr>
        <p:spPr>
          <a:xfrm>
            <a:off x="1194214" y="2203680"/>
            <a:ext cx="9828410" cy="1754326"/>
          </a:xfrm>
          <a:prstGeom prst="rect">
            <a:avLst/>
          </a:prstGeom>
        </p:spPr>
        <p:txBody>
          <a:bodyPr wrap="square">
            <a:spAutoFit/>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kumimoji="0" lang="fr-FR" altLang="fr-FR" b="1" i="0" u="none" strike="noStrike" kern="1200" cap="none" spc="0" normalizeH="0" baseline="0" noProof="0" dirty="0">
                <a:ln>
                  <a:noFill/>
                </a:ln>
                <a:solidFill>
                  <a:prstClr val="black"/>
                </a:solidFill>
                <a:effectLst/>
                <a:uLnTx/>
                <a:uFillTx/>
                <a:latin typeface="Palatino Linotype" panose="02040502050505030304" pitchFamily="18" charset="0"/>
              </a:rPr>
              <a:t>Autorité de Régulation :</a:t>
            </a:r>
          </a:p>
          <a:p>
            <a:pPr marL="285750" marR="0" lvl="0" indent="-285750" algn="just" defTabSz="457200" rtl="0" eaLnBrk="1" fontAlgn="auto" latinLnBrk="0" hangingPunct="1">
              <a:lnSpc>
                <a:spcPct val="100000"/>
              </a:lnSpc>
              <a:spcBef>
                <a:spcPts val="0"/>
              </a:spcBef>
              <a:spcAft>
                <a:spcPts val="0"/>
              </a:spcAft>
              <a:buClrTx/>
              <a:buSzTx/>
              <a:buFont typeface="Century Gothic" panose="020B0502020202020204" pitchFamily="34" charset="0"/>
              <a:buChar char="―"/>
              <a:tabLst/>
              <a:defRPr/>
            </a:pPr>
            <a:r>
              <a:rPr kumimoji="0" lang="fr-FR" altLang="fr-FR" b="0" i="0" u="none" strike="noStrike" kern="1200" cap="none" spc="0" normalizeH="0" baseline="0" noProof="0" dirty="0">
                <a:ln>
                  <a:noFill/>
                </a:ln>
                <a:solidFill>
                  <a:prstClr val="black"/>
                </a:solidFill>
                <a:effectLst/>
                <a:uLnTx/>
                <a:uFillTx/>
                <a:latin typeface="Palatino Linotype" panose="02040502050505030304" pitchFamily="18" charset="0"/>
              </a:rPr>
              <a:t>Conduit le processus d’attribution des licences </a:t>
            </a:r>
            <a:r>
              <a:rPr lang="fr-FR" altLang="fr-FR" dirty="0">
                <a:solidFill>
                  <a:prstClr val="black"/>
                </a:solidFill>
                <a:latin typeface="Palatino Linotype" panose="02040502050505030304" pitchFamily="18" charset="0"/>
              </a:rPr>
              <a:t>pour l’exercice des activités du secteur</a:t>
            </a:r>
            <a:endParaRPr kumimoji="0" lang="fr-FR" altLang="fr-FR" b="0" i="0" u="none" strike="noStrike" kern="1200" cap="none" spc="0" normalizeH="0" baseline="0" noProof="0" dirty="0">
              <a:ln>
                <a:noFill/>
              </a:ln>
              <a:solidFill>
                <a:prstClr val="black"/>
              </a:solidFill>
              <a:effectLst/>
              <a:uLnTx/>
              <a:uFillTx/>
              <a:latin typeface="Palatino Linotype" panose="02040502050505030304" pitchFamily="18" charset="0"/>
            </a:endParaRPr>
          </a:p>
          <a:p>
            <a:pPr marL="285750" marR="0" lvl="0" indent="-285750" algn="just" defTabSz="457200" rtl="0" eaLnBrk="1" fontAlgn="auto" latinLnBrk="0" hangingPunct="1">
              <a:lnSpc>
                <a:spcPct val="100000"/>
              </a:lnSpc>
              <a:spcBef>
                <a:spcPts val="0"/>
              </a:spcBef>
              <a:spcAft>
                <a:spcPts val="0"/>
              </a:spcAft>
              <a:buClrTx/>
              <a:buSzTx/>
              <a:buFont typeface="Century Gothic" panose="020B0502020202020204" pitchFamily="34" charset="0"/>
              <a:buChar char="―"/>
              <a:tabLst/>
              <a:defRPr/>
            </a:pPr>
            <a:r>
              <a:rPr kumimoji="0" lang="fr-FR" altLang="fr-FR" b="0" i="0" u="none" strike="noStrike" kern="1200" cap="none" spc="0" normalizeH="0" baseline="0" noProof="0" dirty="0">
                <a:ln>
                  <a:noFill/>
                </a:ln>
                <a:solidFill>
                  <a:prstClr val="black"/>
                </a:solidFill>
                <a:effectLst/>
                <a:uLnTx/>
                <a:uFillTx/>
                <a:latin typeface="Palatino Linotype" panose="02040502050505030304" pitchFamily="18" charset="0"/>
              </a:rPr>
              <a:t>Instruit et délivre les autorisations</a:t>
            </a:r>
          </a:p>
          <a:p>
            <a:pPr marL="285750" marR="0" lvl="0" indent="-285750" algn="just" defTabSz="457200" rtl="0" eaLnBrk="1" fontAlgn="auto" latinLnBrk="0" hangingPunct="1">
              <a:lnSpc>
                <a:spcPct val="100000"/>
              </a:lnSpc>
              <a:spcBef>
                <a:spcPts val="0"/>
              </a:spcBef>
              <a:spcAft>
                <a:spcPts val="0"/>
              </a:spcAft>
              <a:buClrTx/>
              <a:buSzTx/>
              <a:buFont typeface="Century Gothic" panose="020B0502020202020204" pitchFamily="34" charset="0"/>
              <a:buChar char="―"/>
              <a:tabLst/>
              <a:defRPr/>
            </a:pPr>
            <a:r>
              <a:rPr lang="fr-FR" altLang="fr-FR" dirty="0">
                <a:solidFill>
                  <a:prstClr val="black"/>
                </a:solidFill>
                <a:latin typeface="Palatino Linotype" panose="02040502050505030304" pitchFamily="18" charset="0"/>
              </a:rPr>
              <a:t>Assure le suivi</a:t>
            </a:r>
            <a:r>
              <a:rPr kumimoji="0" lang="fr-FR" altLang="fr-FR" b="0" i="0" u="none" strike="noStrike" kern="1200" cap="none" spc="0" normalizeH="0" baseline="0" noProof="0" dirty="0">
                <a:ln>
                  <a:noFill/>
                </a:ln>
                <a:solidFill>
                  <a:prstClr val="black"/>
                </a:solidFill>
                <a:effectLst/>
                <a:uLnTx/>
                <a:uFillTx/>
                <a:latin typeface="Palatino Linotype" panose="02040502050505030304" pitchFamily="18" charset="0"/>
              </a:rPr>
              <a:t> des licences et autorisations</a:t>
            </a:r>
          </a:p>
          <a:p>
            <a:pPr marL="285750" marR="0" lvl="0" indent="-285750" algn="l" defTabSz="457200" rtl="0" eaLnBrk="1" fontAlgn="auto" latinLnBrk="0" hangingPunct="1">
              <a:lnSpc>
                <a:spcPct val="100000"/>
              </a:lnSpc>
              <a:spcBef>
                <a:spcPts val="0"/>
              </a:spcBef>
              <a:spcAft>
                <a:spcPts val="0"/>
              </a:spcAft>
              <a:buClrTx/>
              <a:buSzTx/>
              <a:buFont typeface="Century Gothic" panose="020B0502020202020204" pitchFamily="34" charset="0"/>
              <a:buChar char="―"/>
              <a:tabLst/>
              <a:defRPr/>
            </a:pPr>
            <a:r>
              <a:rPr kumimoji="0" lang="fr-FR" altLang="fr-FR" b="0" i="0" u="none" strike="noStrike" kern="1200" cap="none" spc="0" normalizeH="0" baseline="0" noProof="0" dirty="0">
                <a:ln>
                  <a:noFill/>
                </a:ln>
                <a:solidFill>
                  <a:prstClr val="black"/>
                </a:solidFill>
                <a:effectLst/>
                <a:uLnTx/>
                <a:uFillTx/>
                <a:latin typeface="Palatino Linotype" panose="02040502050505030304" pitchFamily="18" charset="0"/>
              </a:rPr>
              <a:t>Détermine les tarifs des infrastructures à partage obligatoire (Transport, etc.)</a:t>
            </a:r>
            <a:endParaRPr kumimoji="0" lang="fr-FR" b="0" i="0" u="none" strike="noStrike" kern="1200" cap="none" spc="0" normalizeH="0" baseline="0" noProof="0" dirty="0">
              <a:ln>
                <a:noFill/>
              </a:ln>
              <a:solidFill>
                <a:prstClr val="black"/>
              </a:solidFill>
              <a:effectLst/>
              <a:uLnTx/>
              <a:uFillTx/>
              <a:latin typeface="Palatino Linotype" panose="02040502050505030304" pitchFamily="18" charset="0"/>
            </a:endParaRPr>
          </a:p>
          <a:p>
            <a:pPr marL="285750" marR="0" lvl="0" indent="-285750" algn="just" defTabSz="457200" rtl="0" eaLnBrk="1" fontAlgn="auto" latinLnBrk="0" hangingPunct="1">
              <a:lnSpc>
                <a:spcPct val="100000"/>
              </a:lnSpc>
              <a:spcBef>
                <a:spcPts val="0"/>
              </a:spcBef>
              <a:spcAft>
                <a:spcPts val="0"/>
              </a:spcAft>
              <a:buClrTx/>
              <a:buSzTx/>
              <a:buFont typeface="Century Gothic" panose="020B0502020202020204" pitchFamily="34" charset="0"/>
              <a:buChar char="―"/>
              <a:tabLst/>
              <a:defRPr/>
            </a:pPr>
            <a:r>
              <a:rPr kumimoji="0" lang="fr-FR" b="0" i="0" u="none" strike="noStrike" kern="1200" cap="none" spc="0" normalizeH="0" baseline="0" noProof="0" dirty="0">
                <a:ln>
                  <a:noFill/>
                </a:ln>
                <a:solidFill>
                  <a:prstClr val="black"/>
                </a:solidFill>
                <a:effectLst/>
                <a:uLnTx/>
                <a:uFillTx/>
                <a:latin typeface="Palatino Linotype" panose="02040502050505030304" pitchFamily="18" charset="0"/>
              </a:rPr>
              <a:t>Sanctionne tout manquement au cadre légal ou au cahier des charges</a:t>
            </a:r>
          </a:p>
        </p:txBody>
      </p:sp>
      <p:sp>
        <p:nvSpPr>
          <p:cNvPr id="26" name="ZoneTexte 25">
            <a:extLst>
              <a:ext uri="{FF2B5EF4-FFF2-40B4-BE49-F238E27FC236}">
                <a16:creationId xmlns:a16="http://schemas.microsoft.com/office/drawing/2014/main" id="{9942D1F2-3B8D-DAD3-2753-133DC5FE54B7}"/>
              </a:ext>
            </a:extLst>
          </p:cNvPr>
          <p:cNvSpPr txBox="1"/>
          <p:nvPr/>
        </p:nvSpPr>
        <p:spPr>
          <a:xfrm>
            <a:off x="205376" y="4321576"/>
            <a:ext cx="4058273" cy="2308324"/>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fr-FR" altLang="fr-FR" sz="1600" b="1" i="0" u="none" strike="noStrike" kern="1200" cap="none" spc="0" normalizeH="0" baseline="0" noProof="0" dirty="0">
                <a:ln>
                  <a:noFill/>
                </a:ln>
                <a:solidFill>
                  <a:prstClr val="black"/>
                </a:solidFill>
                <a:effectLst/>
                <a:uLnTx/>
                <a:uFillTx/>
                <a:ea typeface="+mn-ea"/>
                <a:cs typeface="+mn-cs"/>
              </a:rPr>
              <a:t>SOMELEC</a:t>
            </a:r>
          </a:p>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altLang="fr-FR" sz="1600" b="1" i="0" u="none" strike="noStrike" kern="1200" cap="none" spc="0" normalizeH="0" baseline="0" noProof="0" dirty="0">
              <a:ln>
                <a:noFill/>
              </a:ln>
              <a:solidFill>
                <a:prstClr val="black"/>
              </a:solidFill>
              <a:effectLst/>
              <a:uLnTx/>
              <a:uFillTx/>
              <a:latin typeface="Palatino Linotype" panose="02040502050505030304" pitchFamily="18" charset="0"/>
            </a:endParaRPr>
          </a:p>
          <a:p>
            <a:pPr marL="0" marR="0" lvl="0" indent="0" algn="just" defTabSz="457200" rtl="0" eaLnBrk="1" fontAlgn="auto" latinLnBrk="0" hangingPunct="1">
              <a:lnSpc>
                <a:spcPct val="100000"/>
              </a:lnSpc>
              <a:spcBef>
                <a:spcPts val="0"/>
              </a:spcBef>
              <a:spcAft>
                <a:spcPts val="0"/>
              </a:spcAft>
              <a:buClrTx/>
              <a:buSzTx/>
              <a:buFontTx/>
              <a:buNone/>
              <a:tabLst/>
              <a:defRPr/>
            </a:pPr>
            <a:r>
              <a:rPr kumimoji="0" lang="fr-FR" sz="1600" b="0" i="0" u="none" strike="noStrike" kern="1200" cap="none" spc="0" normalizeH="0" baseline="0" noProof="0" dirty="0">
                <a:ln>
                  <a:noFill/>
                </a:ln>
                <a:solidFill>
                  <a:prstClr val="black"/>
                </a:solidFill>
                <a:effectLst/>
                <a:uLnTx/>
                <a:uFillTx/>
                <a:ea typeface="Arial" panose="020B0604020202020204" pitchFamily="34" charset="0"/>
                <a:cs typeface="+mn-cs"/>
              </a:rPr>
              <a:t>Opérateur historique, né en 2001 de la scission de la SONELEC (Société Nationale</a:t>
            </a:r>
            <a:r>
              <a:rPr kumimoji="0" lang="fr-CA" sz="1600" b="0" i="0" u="none" strike="noStrike" kern="1200" cap="none" spc="0" normalizeH="0" baseline="0" noProof="0" dirty="0">
                <a:ln>
                  <a:noFill/>
                </a:ln>
                <a:solidFill>
                  <a:prstClr val="black"/>
                </a:solidFill>
                <a:effectLst/>
                <a:uLnTx/>
                <a:uFillTx/>
                <a:ea typeface="Arial" panose="020B0604020202020204" pitchFamily="34" charset="0"/>
                <a:cs typeface="+mn-cs"/>
              </a:rPr>
              <a:t> d’Eau et d’Électricité). Elle est responsable de la production, du transport, de la distribution, de la commercialisation et de l’achat et de la vente de l’électricité en milieu urbain et périurbain sur la totalité du territoire national</a:t>
            </a:r>
            <a:endParaRPr kumimoji="0" lang="fr-FR" sz="1600" b="0" i="0" u="none" strike="noStrike" kern="1200" cap="none" spc="0" normalizeH="0" baseline="0" noProof="0" dirty="0">
              <a:ln>
                <a:noFill/>
              </a:ln>
              <a:solidFill>
                <a:prstClr val="black"/>
              </a:solidFill>
              <a:effectLst/>
              <a:uLnTx/>
              <a:uFillTx/>
              <a:ea typeface="+mn-ea"/>
              <a:cs typeface="+mn-cs"/>
            </a:endParaRPr>
          </a:p>
        </p:txBody>
      </p:sp>
      <p:sp>
        <p:nvSpPr>
          <p:cNvPr id="27" name="ZoneTexte 26">
            <a:extLst>
              <a:ext uri="{FF2B5EF4-FFF2-40B4-BE49-F238E27FC236}">
                <a16:creationId xmlns:a16="http://schemas.microsoft.com/office/drawing/2014/main" id="{45AD4B13-03B2-E760-5ADF-B66782BA42E7}"/>
              </a:ext>
            </a:extLst>
          </p:cNvPr>
          <p:cNvSpPr txBox="1"/>
          <p:nvPr/>
        </p:nvSpPr>
        <p:spPr>
          <a:xfrm>
            <a:off x="4569194" y="4264536"/>
            <a:ext cx="3818575" cy="2554545"/>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fr-FR" altLang="fr-FR" sz="1600" b="1" i="0" u="none" strike="noStrike" kern="1200" cap="none" spc="0" normalizeH="0" baseline="0" noProof="0" dirty="0">
                <a:ln>
                  <a:noFill/>
                </a:ln>
                <a:solidFill>
                  <a:prstClr val="black"/>
                </a:solidFill>
                <a:effectLst/>
                <a:uLnTx/>
                <a:uFillTx/>
                <a:latin typeface="Palatino Linotype" panose="02040502050505030304" pitchFamily="18" charset="0"/>
              </a:rPr>
              <a:t>Les Délégataires de Service Public d’Electricité</a:t>
            </a:r>
          </a:p>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altLang="fr-FR" sz="1600" b="1" i="0" u="none" strike="noStrike" kern="1200" cap="none" spc="0" normalizeH="0" baseline="0" noProof="0" dirty="0">
              <a:ln>
                <a:noFill/>
              </a:ln>
              <a:solidFill>
                <a:prstClr val="black"/>
              </a:solidFill>
              <a:effectLst/>
              <a:uLnTx/>
              <a:uFillTx/>
              <a:latin typeface="Palatino Linotype" panose="02040502050505030304" pitchFamily="18" charset="0"/>
            </a:endParaRPr>
          </a:p>
          <a:p>
            <a:pPr marL="0" marR="0" lvl="0" indent="0" algn="just" defTabSz="457200" rtl="0" eaLnBrk="1" fontAlgn="auto" latinLnBrk="0" hangingPunct="1">
              <a:lnSpc>
                <a:spcPct val="100000"/>
              </a:lnSpc>
              <a:spcBef>
                <a:spcPts val="0"/>
              </a:spcBef>
              <a:spcAft>
                <a:spcPts val="0"/>
              </a:spcAft>
              <a:buClrTx/>
              <a:buSzTx/>
              <a:buFontTx/>
              <a:buNone/>
              <a:tabLst/>
              <a:defRPr/>
            </a:pPr>
            <a:r>
              <a:rPr kumimoji="0" lang="fr-FR" sz="1600" b="0" i="0" u="none" strike="noStrike" kern="1200" cap="none" spc="0" normalizeH="0" baseline="0" noProof="0" dirty="0">
                <a:ln>
                  <a:noFill/>
                </a:ln>
                <a:solidFill>
                  <a:prstClr val="black"/>
                </a:solidFill>
                <a:effectLst/>
                <a:uLnTx/>
                <a:uFillTx/>
                <a:latin typeface="Palatino Linotype" panose="02040502050505030304" pitchFamily="18" charset="0"/>
                <a:ea typeface="Arial" panose="020B0604020202020204" pitchFamily="34" charset="0"/>
              </a:rPr>
              <a:t>Opérateurs privés recrutés par le MEP sur la base d’un appel à concurrence conduit par l’ARE, auxquels l’Etat confie la gestion du service public d’électricité (production, distribution et vente) ; leur rémunération étant liée aux résultats du service public.</a:t>
            </a:r>
            <a:endParaRPr kumimoji="0" lang="fr-FR" sz="1600" b="0" i="0" u="none" strike="noStrike" kern="1200" cap="none" spc="0" normalizeH="0" baseline="0" noProof="0" dirty="0">
              <a:ln>
                <a:noFill/>
              </a:ln>
              <a:solidFill>
                <a:prstClr val="black"/>
              </a:solidFill>
              <a:effectLst/>
              <a:uLnTx/>
              <a:uFillTx/>
              <a:latin typeface="Palatino Linotype" panose="02040502050505030304" pitchFamily="18" charset="0"/>
            </a:endParaRPr>
          </a:p>
        </p:txBody>
      </p:sp>
      <p:sp>
        <p:nvSpPr>
          <p:cNvPr id="28" name="ZoneTexte 27">
            <a:extLst>
              <a:ext uri="{FF2B5EF4-FFF2-40B4-BE49-F238E27FC236}">
                <a16:creationId xmlns:a16="http://schemas.microsoft.com/office/drawing/2014/main" id="{81451B16-A1FC-1B01-E950-9498E8032084}"/>
              </a:ext>
            </a:extLst>
          </p:cNvPr>
          <p:cNvSpPr txBox="1"/>
          <p:nvPr/>
        </p:nvSpPr>
        <p:spPr>
          <a:xfrm>
            <a:off x="8632325" y="4673006"/>
            <a:ext cx="3194805" cy="181588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fr-FR" altLang="fr-FR" sz="1600" b="1" i="0" u="none" strike="noStrike" kern="1200" cap="none" spc="0" normalizeH="0" baseline="0" noProof="0" dirty="0">
                <a:ln>
                  <a:noFill/>
                </a:ln>
                <a:solidFill>
                  <a:prstClr val="black"/>
                </a:solidFill>
                <a:effectLst/>
                <a:uLnTx/>
                <a:uFillTx/>
                <a:latin typeface="Palatino Linotype" panose="02040502050505030304" pitchFamily="18" charset="0"/>
              </a:rPr>
              <a:t>Producteurs Indépendants</a:t>
            </a:r>
          </a:p>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altLang="fr-FR" sz="1600" b="1" i="0" u="none" strike="noStrike" kern="1200" cap="none" spc="0" normalizeH="0" baseline="0" noProof="0" dirty="0">
              <a:ln>
                <a:noFill/>
              </a:ln>
              <a:solidFill>
                <a:prstClr val="black"/>
              </a:solidFill>
              <a:effectLst/>
              <a:uLnTx/>
              <a:uFillTx/>
              <a:latin typeface="Palatino Linotype" panose="02040502050505030304" pitchFamily="18" charset="0"/>
            </a:endParaRPr>
          </a:p>
          <a:p>
            <a:pPr marL="0" marR="0" lvl="0" indent="0" algn="just" defTabSz="457200" rtl="0" eaLnBrk="1" fontAlgn="auto" latinLnBrk="0" hangingPunct="1">
              <a:lnSpc>
                <a:spcPct val="100000"/>
              </a:lnSpc>
              <a:spcBef>
                <a:spcPts val="0"/>
              </a:spcBef>
              <a:spcAft>
                <a:spcPts val="0"/>
              </a:spcAft>
              <a:buClrTx/>
              <a:buSzTx/>
              <a:buFontTx/>
              <a:buNone/>
              <a:tabLst/>
              <a:defRPr/>
            </a:pPr>
            <a:r>
              <a:rPr lang="fr-FR" sz="1600" dirty="0">
                <a:solidFill>
                  <a:prstClr val="black"/>
                </a:solidFill>
                <a:latin typeface="Palatino Linotype" panose="02040502050505030304" pitchFamily="18" charset="0"/>
                <a:ea typeface="Arial" panose="020B0604020202020204" pitchFamily="34" charset="0"/>
              </a:rPr>
              <a:t>A</a:t>
            </a:r>
            <a:r>
              <a:rPr kumimoji="0" lang="fr-FR" sz="1600" b="0" i="0" u="none" strike="noStrike" kern="1200" cap="none" spc="0" normalizeH="0" baseline="0" noProof="0" dirty="0" err="1">
                <a:ln>
                  <a:noFill/>
                </a:ln>
                <a:solidFill>
                  <a:prstClr val="black"/>
                </a:solidFill>
                <a:effectLst/>
                <a:uLnTx/>
                <a:uFillTx/>
                <a:latin typeface="Palatino Linotype" panose="02040502050505030304" pitchFamily="18" charset="0"/>
                <a:ea typeface="Arial" panose="020B0604020202020204" pitchFamily="34" charset="0"/>
              </a:rPr>
              <a:t>uto</a:t>
            </a:r>
            <a:r>
              <a:rPr kumimoji="0" lang="fr-FR" sz="1600" b="0" i="0" u="none" strike="noStrike" kern="1200" cap="none" spc="0" normalizeH="0" baseline="0" noProof="0" dirty="0">
                <a:ln>
                  <a:noFill/>
                </a:ln>
                <a:solidFill>
                  <a:prstClr val="black"/>
                </a:solidFill>
                <a:effectLst/>
                <a:uLnTx/>
                <a:uFillTx/>
                <a:latin typeface="Palatino Linotype" panose="02040502050505030304" pitchFamily="18" charset="0"/>
                <a:ea typeface="Arial" panose="020B0604020202020204" pitchFamily="34" charset="0"/>
              </a:rPr>
              <a:t>-producteurs sont essentiellement constitués par les miniers et industriels (SNIM, KINROSS TASIAST, MCM, CIMENTERIES, PÊCHE, IWA). </a:t>
            </a:r>
            <a:endParaRPr kumimoji="0" lang="fr-FR" altLang="fr-FR" sz="1600" b="1" i="0" u="none" strike="noStrike" kern="1200" cap="none" spc="0" normalizeH="0" baseline="0" noProof="0" dirty="0">
              <a:ln>
                <a:noFill/>
              </a:ln>
              <a:solidFill>
                <a:prstClr val="black"/>
              </a:solidFill>
              <a:effectLst/>
              <a:uLnTx/>
              <a:uFillTx/>
              <a:latin typeface="Palatino Linotype" panose="02040502050505030304" pitchFamily="18" charset="0"/>
            </a:endParaRPr>
          </a:p>
        </p:txBody>
      </p:sp>
    </p:spTree>
    <p:extLst>
      <p:ext uri="{BB962C8B-B14F-4D97-AF65-F5344CB8AC3E}">
        <p14:creationId xmlns:p14="http://schemas.microsoft.com/office/powerpoint/2010/main" val="30607485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82CD58-0F9F-9F9A-A5DB-1D9C8445AF5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F1B3E5A-4D9B-491F-36AC-1AD15E26D222}"/>
              </a:ext>
            </a:extLst>
          </p:cNvPr>
          <p:cNvSpPr>
            <a:spLocks noGrp="1"/>
          </p:cNvSpPr>
          <p:nvPr>
            <p:ph type="title"/>
          </p:nvPr>
        </p:nvSpPr>
        <p:spPr>
          <a:xfrm>
            <a:off x="414706" y="94348"/>
            <a:ext cx="11449342" cy="610543"/>
          </a:xfrm>
        </p:spPr>
        <p:txBody>
          <a:bodyPr>
            <a:noAutofit/>
          </a:bodyPr>
          <a:lstStyle/>
          <a:p>
            <a:r>
              <a:rPr lang="fr-FR" sz="2400" b="1" dirty="0">
                <a:solidFill>
                  <a:srgbClr val="074973"/>
                </a:solidFill>
                <a:latin typeface="Palatino Linotype" panose="02040502050505030304" pitchFamily="18" charset="0"/>
                <a:ea typeface="Open Sans Extrabold"/>
                <a:cs typeface="Open Sans Extrabold"/>
                <a:sym typeface="Open Sans ExtraBold"/>
              </a:rPr>
              <a:t>Pacte énergétique National – Initiative M300 : Défis et </a:t>
            </a:r>
            <a:r>
              <a:rPr lang="fr-FR" sz="2400" dirty="0">
                <a:latin typeface="Palatino Linotype" panose="02040502050505030304" pitchFamily="18" charset="0"/>
                <a:ea typeface="Open Sans Extrabold"/>
                <a:cs typeface="Open Sans Extrabold"/>
                <a:sym typeface="Open Sans ExtraBold"/>
              </a:rPr>
              <a:t>O</a:t>
            </a:r>
            <a:r>
              <a:rPr lang="fr-FR" sz="2400" b="1" dirty="0">
                <a:solidFill>
                  <a:srgbClr val="074973"/>
                </a:solidFill>
                <a:latin typeface="Palatino Linotype" panose="02040502050505030304" pitchFamily="18" charset="0"/>
                <a:ea typeface="Open Sans Extrabold"/>
                <a:cs typeface="Open Sans Extrabold"/>
                <a:sym typeface="Open Sans ExtraBold"/>
              </a:rPr>
              <a:t>pportunités </a:t>
            </a:r>
            <a:endParaRPr lang="fr-FR" sz="2400" dirty="0">
              <a:latin typeface="Palatino Linotype" panose="02040502050505030304" pitchFamily="18" charset="0"/>
            </a:endParaRPr>
          </a:p>
        </p:txBody>
      </p:sp>
      <p:graphicFrame>
        <p:nvGraphicFramePr>
          <p:cNvPr id="4" name="Table 8">
            <a:extLst>
              <a:ext uri="{FF2B5EF4-FFF2-40B4-BE49-F238E27FC236}">
                <a16:creationId xmlns:a16="http://schemas.microsoft.com/office/drawing/2014/main" id="{58BF4D7D-2A06-4D3E-B84C-5E48AB4EB6B9}"/>
              </a:ext>
            </a:extLst>
          </p:cNvPr>
          <p:cNvGraphicFramePr>
            <a:graphicFrameLocks noGrp="1"/>
          </p:cNvGraphicFramePr>
          <p:nvPr>
            <p:extLst>
              <p:ext uri="{D42A27DB-BD31-4B8C-83A1-F6EECF244321}">
                <p14:modId xmlns:p14="http://schemas.microsoft.com/office/powerpoint/2010/main" val="3648039450"/>
              </p:ext>
            </p:extLst>
          </p:nvPr>
        </p:nvGraphicFramePr>
        <p:xfrm>
          <a:off x="-27650" y="704891"/>
          <a:ext cx="12190118" cy="5684352"/>
        </p:xfrm>
        <a:graphic>
          <a:graphicData uri="http://schemas.openxmlformats.org/drawingml/2006/table">
            <a:tbl>
              <a:tblPr firstRow="1" bandRow="1">
                <a:tableStyleId>{69CF1AB2-1976-4502-BF36-3FF5EA218861}</a:tableStyleId>
              </a:tblPr>
              <a:tblGrid>
                <a:gridCol w="4878446">
                  <a:extLst>
                    <a:ext uri="{9D8B030D-6E8A-4147-A177-3AD203B41FA5}">
                      <a16:colId xmlns:a16="http://schemas.microsoft.com/office/drawing/2014/main" val="2057069754"/>
                    </a:ext>
                  </a:extLst>
                </a:gridCol>
                <a:gridCol w="1216612">
                  <a:extLst>
                    <a:ext uri="{9D8B030D-6E8A-4147-A177-3AD203B41FA5}">
                      <a16:colId xmlns:a16="http://schemas.microsoft.com/office/drawing/2014/main" val="949689606"/>
                    </a:ext>
                  </a:extLst>
                </a:gridCol>
                <a:gridCol w="2643655">
                  <a:extLst>
                    <a:ext uri="{9D8B030D-6E8A-4147-A177-3AD203B41FA5}">
                      <a16:colId xmlns:a16="http://schemas.microsoft.com/office/drawing/2014/main" val="3751160505"/>
                    </a:ext>
                  </a:extLst>
                </a:gridCol>
                <a:gridCol w="3451405">
                  <a:extLst>
                    <a:ext uri="{9D8B030D-6E8A-4147-A177-3AD203B41FA5}">
                      <a16:colId xmlns:a16="http://schemas.microsoft.com/office/drawing/2014/main" val="1525922763"/>
                    </a:ext>
                  </a:extLst>
                </a:gridCol>
              </a:tblGrid>
              <a:tr h="375862">
                <a:tc>
                  <a:txBody>
                    <a:bodyPr/>
                    <a:lstStyle/>
                    <a:p>
                      <a:pPr algn="ctr"/>
                      <a:r>
                        <a:rPr lang="fr-FR" sz="1300" b="0" noProof="0" dirty="0">
                          <a:solidFill>
                            <a:srgbClr val="FFC000"/>
                          </a:solidFill>
                          <a:latin typeface="Open Sans ExtraBold" panose="020B0606030504020204" pitchFamily="34" charset="0"/>
                          <a:ea typeface="Open Sans ExtraBold" panose="020B0606030504020204" pitchFamily="34" charset="0"/>
                          <a:cs typeface="Open Sans ExtraBold" panose="020B0606030504020204" pitchFamily="34" charset="0"/>
                        </a:rPr>
                        <a:t>Pilier I:  Infrastructure d’Energie</a:t>
                      </a:r>
                    </a:p>
                  </a:txBody>
                  <a:tcPr marL="91426" marR="91426" marT="91426" marB="91426" anchor="ctr">
                    <a:lnL w="12700" cmpd="sng">
                      <a:noFill/>
                    </a:lnL>
                    <a:lnR w="6350" cap="flat" cmpd="sng" algn="ctr">
                      <a:solidFill>
                        <a:srgbClr val="074973"/>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rgbClr val="074973"/>
                      </a:solidFill>
                      <a:prstDash val="solid"/>
                      <a:round/>
                      <a:headEnd type="none" w="med" len="med"/>
                      <a:tailEnd type="none" w="med" len="med"/>
                    </a:lnB>
                    <a:lnTlToBr w="12700" cmpd="sng">
                      <a:noFill/>
                      <a:prstDash val="solid"/>
                    </a:lnTlToBr>
                    <a:lnBlToTr w="12700" cmpd="sng">
                      <a:noFill/>
                      <a:prstDash val="solid"/>
                    </a:lnBlToTr>
                    <a:solidFill>
                      <a:srgbClr val="074973"/>
                    </a:solidFill>
                  </a:tcPr>
                </a:tc>
                <a:tc gridSpan="2">
                  <a:txBody>
                    <a:bodyPr/>
                    <a:lstStyle/>
                    <a:p>
                      <a:pPr algn="ctr"/>
                      <a:r>
                        <a:rPr lang="fr-FR" sz="1300" b="1" noProof="0" dirty="0">
                          <a:solidFill>
                            <a:srgbClr val="FFC000"/>
                          </a:solidFill>
                          <a:latin typeface="Open Sans ExtraBold" panose="020B0606030504020204" pitchFamily="34" charset="0"/>
                          <a:ea typeface="Open Sans ExtraBold" panose="020B0606030504020204" pitchFamily="34" charset="0"/>
                          <a:cs typeface="Open Sans ExtraBold" panose="020B0606030504020204" pitchFamily="34" charset="0"/>
                        </a:rPr>
                        <a:t>Pilier II: Intégration Régionale</a:t>
                      </a:r>
                    </a:p>
                  </a:txBody>
                  <a:tcPr marL="91426" marR="91426" marT="91426" marB="91426" anchor="ctr">
                    <a:lnL w="6350" cap="flat" cmpd="sng" algn="ctr">
                      <a:solidFill>
                        <a:srgbClr val="074973"/>
                      </a:solidFill>
                      <a:prstDash val="solid"/>
                      <a:round/>
                      <a:headEnd type="none" w="med" len="med"/>
                      <a:tailEnd type="none" w="med" len="med"/>
                    </a:lnL>
                    <a:lnR w="6350" cap="flat" cmpd="sng" algn="ctr">
                      <a:solidFill>
                        <a:srgbClr val="074973"/>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rgbClr val="074973"/>
                      </a:solidFill>
                      <a:prstDash val="solid"/>
                      <a:round/>
                      <a:headEnd type="none" w="med" len="med"/>
                      <a:tailEnd type="none" w="med" len="med"/>
                    </a:lnB>
                    <a:lnTlToBr w="12700" cmpd="sng">
                      <a:noFill/>
                      <a:prstDash val="solid"/>
                    </a:lnTlToBr>
                    <a:lnBlToTr w="12700" cmpd="sng">
                      <a:noFill/>
                      <a:prstDash val="solid"/>
                    </a:lnBlToTr>
                    <a:solidFill>
                      <a:srgbClr val="074973"/>
                    </a:solidFill>
                  </a:tcPr>
                </a:tc>
                <a:tc hMerge="1">
                  <a:txBody>
                    <a:bodyPr/>
                    <a:lstStyle/>
                    <a:p>
                      <a:endParaRPr lang="en-US"/>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fr-FR" sz="1300" b="1" noProof="0" dirty="0">
                          <a:solidFill>
                            <a:srgbClr val="FFC000"/>
                          </a:solidFill>
                          <a:latin typeface="Open Sans ExtraBold" panose="020B0606030504020204" pitchFamily="34" charset="0"/>
                          <a:ea typeface="Open Sans ExtraBold" panose="020B0606030504020204" pitchFamily="34" charset="0"/>
                          <a:cs typeface="Open Sans ExtraBold" panose="020B0606030504020204" pitchFamily="34" charset="0"/>
                        </a:rPr>
                        <a:t>Pilier III: ERD et Cuisson Propre</a:t>
                      </a:r>
                    </a:p>
                  </a:txBody>
                  <a:tcPr marL="91426" marR="91426" marT="91426" marB="91426" anchor="ctr">
                    <a:lnL w="6350" cap="flat" cmpd="sng" algn="ctr">
                      <a:solidFill>
                        <a:srgbClr val="074973"/>
                      </a:solid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solidFill>
                        <a:srgbClr val="074973"/>
                      </a:solidFill>
                      <a:prstDash val="solid"/>
                      <a:round/>
                      <a:headEnd type="none" w="med" len="med"/>
                      <a:tailEnd type="none" w="med" len="med"/>
                    </a:lnB>
                    <a:lnTlToBr w="12700" cmpd="sng">
                      <a:noFill/>
                      <a:prstDash val="solid"/>
                    </a:lnTlToBr>
                    <a:lnBlToTr w="12700" cmpd="sng">
                      <a:noFill/>
                      <a:prstDash val="solid"/>
                    </a:lnBlToTr>
                    <a:solidFill>
                      <a:srgbClr val="074973"/>
                    </a:solidFill>
                  </a:tcPr>
                </a:tc>
                <a:extLst>
                  <a:ext uri="{0D108BD9-81ED-4DB2-BD59-A6C34878D82A}">
                    <a16:rowId xmlns:a16="http://schemas.microsoft.com/office/drawing/2014/main" val="770180200"/>
                  </a:ext>
                </a:extLst>
              </a:tr>
              <a:tr h="2925629">
                <a:tc>
                  <a:txBody>
                    <a:bodyPr/>
                    <a:lstStyle/>
                    <a:p>
                      <a:pPr marL="285750" indent="-285750" algn="just">
                        <a:buFont typeface="Arial" panose="020B0604020202020204" pitchFamily="34" charset="0"/>
                        <a:buChar char="•"/>
                      </a:pPr>
                      <a:r>
                        <a:rPr lang="fr-FR" sz="1200" b="0" noProof="0" dirty="0">
                          <a:solidFill>
                            <a:schemeClr val="accent1">
                              <a:lumMod val="75000"/>
                            </a:schemeClr>
                          </a:solidFill>
                          <a:latin typeface="Open Sans" panose="020B0606030504020204" pitchFamily="34" charset="0"/>
                          <a:ea typeface="Open Sans" panose="020B0606030504020204" pitchFamily="34" charset="0"/>
                          <a:cs typeface="Open Sans" panose="020B0606030504020204" pitchFamily="34" charset="0"/>
                        </a:rPr>
                        <a:t>Coût élevé du fait d’un mix énergétique dominé par le fioul</a:t>
                      </a:r>
                    </a:p>
                    <a:p>
                      <a:pPr marL="285750" indent="-285750" algn="just">
                        <a:buFont typeface="Arial" panose="020B0604020202020204" pitchFamily="34" charset="0"/>
                        <a:buChar char="•"/>
                      </a:pPr>
                      <a:r>
                        <a:rPr lang="fr-FR" sz="1200" b="0" noProof="0" dirty="0">
                          <a:solidFill>
                            <a:schemeClr val="accent1">
                              <a:lumMod val="75000"/>
                            </a:schemeClr>
                          </a:solidFill>
                          <a:latin typeface="Open Sans" panose="020B0606030504020204" pitchFamily="34" charset="0"/>
                          <a:ea typeface="Open Sans" panose="020B0606030504020204" pitchFamily="34" charset="0"/>
                          <a:cs typeface="Open Sans" panose="020B0606030504020204" pitchFamily="34" charset="0"/>
                        </a:rPr>
                        <a:t>Contraintes d’intégration de sources intermittentes</a:t>
                      </a:r>
                    </a:p>
                    <a:p>
                      <a:pPr marL="285750" indent="-285750" algn="just">
                        <a:buFont typeface="Arial" panose="020B0604020202020204" pitchFamily="34" charset="0"/>
                        <a:buChar char="•"/>
                      </a:pPr>
                      <a:r>
                        <a:rPr lang="fr-FR" sz="1200" b="0" noProof="0" dirty="0">
                          <a:solidFill>
                            <a:schemeClr val="accent1">
                              <a:lumMod val="75000"/>
                            </a:schemeClr>
                          </a:solidFill>
                          <a:latin typeface="Open Sans" panose="020B0606030504020204" pitchFamily="34" charset="0"/>
                          <a:ea typeface="Open Sans" panose="020B0606030504020204" pitchFamily="34" charset="0"/>
                          <a:cs typeface="Open Sans" panose="020B0606030504020204" pitchFamily="34" charset="0"/>
                        </a:rPr>
                        <a:t>Besoins d’investissements importants dans les EnR (solaire, éolien, bioénergies), BESS, centrales à gaz et réseaux </a:t>
                      </a:r>
                    </a:p>
                    <a:p>
                      <a:pPr marL="285750" indent="-285750" algn="just">
                        <a:buFont typeface="Arial" panose="020B0604020202020204" pitchFamily="34" charset="0"/>
                        <a:buChar char="•"/>
                      </a:pPr>
                      <a:r>
                        <a:rPr lang="fr-FR" sz="1200" b="0" kern="1200" noProof="0" dirty="0">
                          <a:solidFill>
                            <a:schemeClr val="accent1">
                              <a:lumMod val="75000"/>
                            </a:schemeClr>
                          </a:solidFill>
                          <a:latin typeface="Open Sans" panose="020B0606030504020204" pitchFamily="34" charset="0"/>
                          <a:ea typeface="Open Sans" panose="020B0606030504020204" pitchFamily="34" charset="0"/>
                          <a:cs typeface="Open Sans" panose="020B0606030504020204" pitchFamily="34" charset="0"/>
                        </a:rPr>
                        <a:t>Déficit de production accentué et rareté de ressources plaidant en faveur de l’implication forte du </a:t>
                      </a:r>
                      <a:r>
                        <a:rPr lang="fr-FR" sz="1200" b="0" noProof="0" dirty="0">
                          <a:solidFill>
                            <a:schemeClr val="accent1">
                              <a:lumMod val="75000"/>
                            </a:schemeClr>
                          </a:solidFill>
                          <a:latin typeface="Open Sans" panose="020B0606030504020204" pitchFamily="34" charset="0"/>
                          <a:ea typeface="Open Sans" panose="020B0606030504020204" pitchFamily="34" charset="0"/>
                          <a:cs typeface="Open Sans" panose="020B0606030504020204" pitchFamily="34" charset="0"/>
                        </a:rPr>
                        <a:t>secteur privé</a:t>
                      </a:r>
                    </a:p>
                    <a:p>
                      <a:pPr marL="285750" indent="-285750" algn="just">
                        <a:buFont typeface="Arial" panose="020B0604020202020204" pitchFamily="34" charset="0"/>
                        <a:buChar char="•"/>
                      </a:pPr>
                      <a:r>
                        <a:rPr lang="fr-FR" sz="1200" b="0" noProof="0" dirty="0">
                          <a:solidFill>
                            <a:srgbClr val="074973"/>
                          </a:solidFill>
                          <a:latin typeface="Open Sans" panose="020B0606030504020204" pitchFamily="34" charset="0"/>
                          <a:ea typeface="Open Sans" panose="020B0606030504020204" pitchFamily="34" charset="0"/>
                          <a:cs typeface="Open Sans" panose="020B0606030504020204" pitchFamily="34" charset="0"/>
                        </a:rPr>
                        <a:t>Restructuration récente dans le secteur suite à l’adoption de nouveaux textes (Code de l’électricité, Loi PPP &amp; Décrets d’application) avec la régulation du secteur élargie à SOMELEC</a:t>
                      </a:r>
                    </a:p>
                    <a:p>
                      <a:pPr marL="285750" indent="-285750" algn="just">
                        <a:buFont typeface="Arial" panose="020B0604020202020204" pitchFamily="34" charset="0"/>
                        <a:buChar char="•"/>
                      </a:pPr>
                      <a:r>
                        <a:rPr lang="fr-FR" sz="1200" b="0" noProof="0" dirty="0">
                          <a:solidFill>
                            <a:srgbClr val="074973"/>
                          </a:solidFill>
                          <a:latin typeface="Open Sans" panose="020B0606030504020204" pitchFamily="34" charset="0"/>
                          <a:ea typeface="Open Sans" panose="020B0606030504020204" pitchFamily="34" charset="0"/>
                          <a:cs typeface="Open Sans" panose="020B0606030504020204" pitchFamily="34" charset="0"/>
                        </a:rPr>
                        <a:t>Elaboration d’importants documents stratégiques tels que le Schéma directeur P&amp;T à l’horizon 2040 et la modélisation de la trajectoire énergétique à l’horizon 2050, </a:t>
                      </a:r>
                      <a:r>
                        <a:rPr lang="fr-FR" sz="1200" b="0" kern="1200" noProof="0" dirty="0">
                          <a:solidFill>
                            <a:srgbClr val="074973"/>
                          </a:solidFill>
                          <a:latin typeface="Open Sans" panose="020B0606030504020204" pitchFamily="34" charset="0"/>
                          <a:ea typeface="Open Sans" panose="020B0606030504020204" pitchFamily="34" charset="0"/>
                          <a:cs typeface="Open Sans" panose="020B0606030504020204" pitchFamily="34" charset="0"/>
                        </a:rPr>
                        <a:t>les Options d’Electrification à Moindre Coûts, le Plan Directeur d’Electrification Rurale, l’Etude d’Intégration des Energies Renouvelables, la feuille de route Desert-to-Power.</a:t>
                      </a:r>
                    </a:p>
                  </a:txBody>
                  <a:tcPr marL="91426" marR="91426" marT="91426" marB="91426">
                    <a:lnL w="6350" cap="flat" cmpd="sng" algn="ctr">
                      <a:noFill/>
                      <a:prstDash val="solid"/>
                      <a:round/>
                      <a:headEnd type="none" w="med" len="med"/>
                      <a:tailEnd type="none" w="med" len="med"/>
                    </a:lnL>
                    <a:lnR w="6350" cap="flat" cmpd="sng" algn="ctr">
                      <a:solidFill>
                        <a:srgbClr val="074973"/>
                      </a:solidFill>
                      <a:prstDash val="solid"/>
                      <a:round/>
                      <a:headEnd type="none" w="med" len="med"/>
                      <a:tailEnd type="none" w="med" len="med"/>
                    </a:lnR>
                    <a:lnT w="6350" cap="flat" cmpd="sng" algn="ctr">
                      <a:solidFill>
                        <a:srgbClr val="074973"/>
                      </a:solidFill>
                      <a:prstDash val="solid"/>
                      <a:round/>
                      <a:headEnd type="none" w="med" len="med"/>
                      <a:tailEnd type="none" w="med" len="med"/>
                    </a:lnT>
                    <a:lnB w="6350" cap="flat" cmpd="sng" algn="ctr">
                      <a:solidFill>
                        <a:srgbClr val="07497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pPr marL="285750" lvl="0" indent="-285750" algn="just" defTabSz="1371600" rtl="0" eaLnBrk="1" latinLnBrk="0" hangingPunct="1">
                        <a:buFont typeface="Arial" panose="020B0604020202020204" pitchFamily="34" charset="0"/>
                        <a:buChar char="•"/>
                      </a:pPr>
                      <a:r>
                        <a:rPr lang="fr-FR" sz="1200" b="0" kern="1200" noProof="0" dirty="0">
                          <a:solidFill>
                            <a:srgbClr val="074973"/>
                          </a:solidFill>
                          <a:latin typeface="Open Sans" panose="020B0606030504020204" pitchFamily="34" charset="0"/>
                          <a:ea typeface="Open Sans" panose="020B0606030504020204" pitchFamily="34" charset="0"/>
                          <a:cs typeface="Open Sans" panose="020B0606030504020204" pitchFamily="34" charset="0"/>
                        </a:rPr>
                        <a:t>Charnière d’intégration entre les 2 régions Nord et Ouest</a:t>
                      </a:r>
                    </a:p>
                    <a:p>
                      <a:pPr marL="285750" lvl="0" indent="-285750" algn="just" defTabSz="1371600" rtl="0" eaLnBrk="1" latinLnBrk="0" hangingPunct="1">
                        <a:buFont typeface="Arial" panose="020B0604020202020204" pitchFamily="34" charset="0"/>
                        <a:buChar char="•"/>
                      </a:pPr>
                      <a:r>
                        <a:rPr lang="fr-FR" sz="1200" b="0" kern="1200" noProof="0" dirty="0">
                          <a:solidFill>
                            <a:srgbClr val="074973"/>
                          </a:solidFill>
                          <a:latin typeface="Open Sans" panose="020B0606030504020204" pitchFamily="34" charset="0"/>
                          <a:ea typeface="Open Sans" panose="020B0606030504020204" pitchFamily="34" charset="0"/>
                          <a:cs typeface="Open Sans" panose="020B0606030504020204" pitchFamily="34" charset="0"/>
                        </a:rPr>
                        <a:t>Membre de l’OMVS et </a:t>
                      </a:r>
                      <a:r>
                        <a:rPr lang="fr-FR" sz="1200" b="1" kern="1200" noProof="0" dirty="0">
                          <a:solidFill>
                            <a:srgbClr val="074973"/>
                          </a:solidFill>
                          <a:highlight>
                            <a:srgbClr val="FFFF00"/>
                          </a:highlight>
                          <a:latin typeface="Open Sans" panose="020B0606030504020204" pitchFamily="34" charset="0"/>
                          <a:ea typeface="Open Sans" panose="020B0606030504020204" pitchFamily="34" charset="0"/>
                          <a:cs typeface="Open Sans" panose="020B0606030504020204" pitchFamily="34" charset="0"/>
                        </a:rPr>
                        <a:t>Membre du WAPP</a:t>
                      </a:r>
                    </a:p>
                    <a:p>
                      <a:pPr marL="285750" lvl="0" indent="-285750" algn="just" defTabSz="1371600" rtl="0" eaLnBrk="1" latinLnBrk="0" hangingPunct="1">
                        <a:buFont typeface="Arial" panose="020B0604020202020204" pitchFamily="34" charset="0"/>
                        <a:buChar char="•"/>
                      </a:pPr>
                      <a:r>
                        <a:rPr lang="fr-FR" sz="1200" b="0" kern="1200" noProof="0" dirty="0">
                          <a:solidFill>
                            <a:srgbClr val="074973"/>
                          </a:solidFill>
                          <a:latin typeface="Open Sans" panose="020B0606030504020204" pitchFamily="34" charset="0"/>
                          <a:ea typeface="Open Sans" panose="020B0606030504020204" pitchFamily="34" charset="0"/>
                          <a:cs typeface="Open Sans" panose="020B0606030504020204" pitchFamily="34" charset="0"/>
                        </a:rPr>
                        <a:t>Déjà interconnecté au réseau OMVS, une ligne HT 225 kV Nouakchott-Tobène (Sénégal) a été récemment construite et sera consolidée par le Projet d’Interconnexion en 225 kV avec le Mali (PIEMM/REMP) et la future dorsale trans-sahélienne de DtP.  </a:t>
                      </a:r>
                    </a:p>
                    <a:p>
                      <a:pPr marL="285750" lvl="0" indent="-285750" algn="just" defTabSz="1371600" rtl="0" eaLnBrk="1" latinLnBrk="0" hangingPunct="1">
                        <a:buFont typeface="Arial" panose="020B0604020202020204" pitchFamily="34" charset="0"/>
                        <a:buChar char="•"/>
                      </a:pPr>
                      <a:r>
                        <a:rPr lang="fr-FR" sz="1200" b="0" kern="1200" noProof="0" dirty="0">
                          <a:solidFill>
                            <a:srgbClr val="074973"/>
                          </a:solidFill>
                          <a:latin typeface="Open Sans" panose="020B0606030504020204" pitchFamily="34" charset="0"/>
                          <a:ea typeface="Open Sans" panose="020B0606030504020204" pitchFamily="34" charset="0"/>
                          <a:cs typeface="Open Sans" panose="020B0606030504020204" pitchFamily="34" charset="0"/>
                        </a:rPr>
                        <a:t>Position de Trait-d’Union du pays appelle au renforcement de la COMELEC au profit de futurs échanges Sud-Nord (</a:t>
                      </a:r>
                      <a:r>
                        <a:rPr lang="fr-FR" sz="1200" b="1" kern="1200" noProof="0" dirty="0">
                          <a:solidFill>
                            <a:srgbClr val="074973"/>
                          </a:solidFill>
                          <a:latin typeface="Open Sans" panose="020B0606030504020204" pitchFamily="34" charset="0"/>
                          <a:ea typeface="Open Sans" panose="020B0606030504020204" pitchFamily="34" charset="0"/>
                          <a:cs typeface="Open Sans" panose="020B0606030504020204" pitchFamily="34" charset="0"/>
                        </a:rPr>
                        <a:t>Afri-MENA</a:t>
                      </a:r>
                      <a:r>
                        <a:rPr lang="fr-FR" sz="1200" b="0" kern="1200" noProof="0" dirty="0">
                          <a:solidFill>
                            <a:srgbClr val="074973"/>
                          </a:solidFill>
                          <a:latin typeface="Open Sans" panose="020B0606030504020204" pitchFamily="34" charset="0"/>
                          <a:ea typeface="Open Sans" panose="020B0606030504020204" pitchFamily="34" charset="0"/>
                          <a:cs typeface="Open Sans" panose="020B0606030504020204" pitchFamily="34" charset="0"/>
                        </a:rPr>
                        <a:t>)</a:t>
                      </a:r>
                    </a:p>
                  </a:txBody>
                  <a:tcPr marL="91426" marR="91426" marT="91426" marB="91426">
                    <a:lnL w="6350" cap="flat" cmpd="sng" algn="ctr">
                      <a:solidFill>
                        <a:srgbClr val="074973"/>
                      </a:solidFill>
                      <a:prstDash val="solid"/>
                      <a:round/>
                      <a:headEnd type="none" w="med" len="med"/>
                      <a:tailEnd type="none" w="med" len="med"/>
                    </a:lnL>
                    <a:lnR w="6350" cap="flat" cmpd="sng" algn="ctr">
                      <a:solidFill>
                        <a:srgbClr val="074973"/>
                      </a:solidFill>
                      <a:prstDash val="solid"/>
                      <a:round/>
                      <a:headEnd type="none" w="med" len="med"/>
                      <a:tailEnd type="none" w="med" len="med"/>
                    </a:lnR>
                    <a:lnT w="6350" cap="flat" cmpd="sng" algn="ctr">
                      <a:solidFill>
                        <a:srgbClr val="074973"/>
                      </a:solidFill>
                      <a:prstDash val="solid"/>
                      <a:round/>
                      <a:headEnd type="none" w="med" len="med"/>
                      <a:tailEnd type="none" w="med" len="med"/>
                    </a:lnT>
                    <a:lnB w="6350" cap="flat" cmpd="sng" algn="ctr">
                      <a:solidFill>
                        <a:srgbClr val="07497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US"/>
                    </a:p>
                  </a:txBody>
                  <a:tcPr/>
                </a:tc>
                <a:tc>
                  <a:txBody>
                    <a:bodyPr/>
                    <a:lstStyle/>
                    <a:p>
                      <a:pPr marL="342900" lvl="0" indent="-342900" algn="just" defTabSz="1371600" rtl="0" eaLnBrk="1" latinLnBrk="0" hangingPunct="1">
                        <a:buFont typeface="Arial" panose="020B0604020202020204" pitchFamily="34" charset="0"/>
                        <a:buChar char="•"/>
                      </a:pPr>
                      <a:r>
                        <a:rPr lang="fr-FR" sz="1200" b="0" kern="1200" noProof="0" dirty="0">
                          <a:solidFill>
                            <a:schemeClr val="accent1">
                              <a:lumMod val="75000"/>
                            </a:schemeClr>
                          </a:solidFill>
                          <a:latin typeface="Open Sans" panose="020B0606030504020204" pitchFamily="34" charset="0"/>
                          <a:ea typeface="Open Sans" panose="020B0606030504020204" pitchFamily="34" charset="0"/>
                          <a:cs typeface="Open Sans" panose="020B0606030504020204" pitchFamily="34" charset="0"/>
                        </a:rPr>
                        <a:t>Contexte du pays (faible densité et forte dispersion de la population sur le territoire) représente un défi majeur pour l’accès universel (accès à l’électricité en milieu rural en deçà de 10%)</a:t>
                      </a:r>
                    </a:p>
                    <a:p>
                      <a:pPr marL="342900" lvl="0" indent="-342900" algn="just" defTabSz="1371600" rtl="0" eaLnBrk="1" latinLnBrk="0" hangingPunct="1">
                        <a:buFont typeface="Arial" panose="020B0604020202020204" pitchFamily="34" charset="0"/>
                        <a:buChar char="•"/>
                      </a:pPr>
                      <a:r>
                        <a:rPr lang="fr-FR" sz="1200" b="0" kern="1200" noProof="0" dirty="0">
                          <a:solidFill>
                            <a:srgbClr val="074973"/>
                          </a:solidFill>
                          <a:latin typeface="Open Sans" panose="020B0606030504020204" pitchFamily="34" charset="0"/>
                          <a:ea typeface="Open Sans" panose="020B0606030504020204" pitchFamily="34" charset="0"/>
                          <a:cs typeface="Open Sans" panose="020B0606030504020204" pitchFamily="34" charset="0"/>
                        </a:rPr>
                        <a:t>ERD : mini réseau et hors réseau, SHS basée sur EnR au profit de tarif d’équilibre plus abordable</a:t>
                      </a:r>
                    </a:p>
                    <a:p>
                      <a:pPr marL="342900" lvl="0" indent="-342900" algn="just" defTabSz="1371600" rtl="0" eaLnBrk="1" latinLnBrk="0" hangingPunct="1">
                        <a:buFont typeface="Arial" panose="020B0604020202020204" pitchFamily="34" charset="0"/>
                        <a:buChar char="•"/>
                      </a:pPr>
                      <a:r>
                        <a:rPr lang="fr-FR" sz="1200" b="0" kern="1200" noProof="0" dirty="0">
                          <a:solidFill>
                            <a:srgbClr val="074973"/>
                          </a:solidFill>
                          <a:latin typeface="Open Sans" panose="020B0606030504020204" pitchFamily="34" charset="0"/>
                          <a:ea typeface="Open Sans" panose="020B0606030504020204" pitchFamily="34" charset="0"/>
                          <a:cs typeface="Open Sans" panose="020B0606030504020204" pitchFamily="34" charset="0"/>
                        </a:rPr>
                        <a:t>Avantage de l’existence de Fonds d’Electrification Rurale bénéficiant de mécanisme de financement pérenne</a:t>
                      </a:r>
                    </a:p>
                    <a:p>
                      <a:pPr marL="342900" lvl="0" indent="-342900" algn="just" defTabSz="1371600" rtl="0" eaLnBrk="1" latinLnBrk="0" hangingPunct="1">
                        <a:buFont typeface="Arial" panose="020B0604020202020204" pitchFamily="34" charset="0"/>
                        <a:buChar char="•"/>
                      </a:pPr>
                      <a:r>
                        <a:rPr lang="fr-FR" sz="1200" b="0" kern="1200" noProof="0" dirty="0">
                          <a:solidFill>
                            <a:srgbClr val="074973"/>
                          </a:solidFill>
                          <a:latin typeface="Open Sans" panose="020B0606030504020204" pitchFamily="34" charset="0"/>
                          <a:ea typeface="Open Sans" panose="020B0606030504020204" pitchFamily="34" charset="0"/>
                          <a:cs typeface="Open Sans" panose="020B0606030504020204" pitchFamily="34" charset="0"/>
                        </a:rPr>
                        <a:t>Cuisson propre : promotion des programmes de fours et cuiseurs solaires, bio-charbon (typha) et biogaz. </a:t>
                      </a:r>
                    </a:p>
                  </a:txBody>
                  <a:tcPr marL="91426" marR="91426" marT="91426" marB="91426">
                    <a:lnL w="6350" cap="flat" cmpd="sng" algn="ctr">
                      <a:solidFill>
                        <a:srgbClr val="074973"/>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rgbClr val="074973"/>
                      </a:solidFill>
                      <a:prstDash val="solid"/>
                      <a:round/>
                      <a:headEnd type="none" w="med" len="med"/>
                      <a:tailEnd type="none" w="med" len="med"/>
                    </a:lnT>
                    <a:lnB w="6350" cap="flat" cmpd="sng" algn="ctr">
                      <a:solidFill>
                        <a:srgbClr val="074973"/>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277952403"/>
                  </a:ext>
                </a:extLst>
              </a:tr>
              <a:tr h="365704">
                <a:tc gridSpan="4">
                  <a:txBody>
                    <a:bodyPr/>
                    <a:lstStyle/>
                    <a:p>
                      <a:pPr marL="0" indent="0" algn="ctr">
                        <a:buFont typeface="Arial" panose="020B0604020202020204" pitchFamily="34" charset="0"/>
                        <a:buNone/>
                      </a:pPr>
                      <a:r>
                        <a:rPr lang="fr-FR" sz="1200" b="1" noProof="0" dirty="0">
                          <a:solidFill>
                            <a:srgbClr val="FFC000"/>
                          </a:solidFill>
                          <a:latin typeface="Open Sans ExtraBold" panose="020B0606030504020204" pitchFamily="34" charset="0"/>
                          <a:ea typeface="Open Sans ExtraBold" panose="020B0606030504020204" pitchFamily="34" charset="0"/>
                          <a:cs typeface="Open Sans ExtraBold" panose="020B0606030504020204" pitchFamily="34" charset="0"/>
                        </a:rPr>
                        <a:t>Pilier IV: Participation du Secteur Privé</a:t>
                      </a:r>
                      <a:endParaRPr lang="fr-FR" sz="1200" b="1" noProof="0" dirty="0">
                        <a:solidFill>
                          <a:srgbClr val="074973"/>
                        </a:solidFill>
                        <a:latin typeface="Open Sans" panose="020B0606030504020204" pitchFamily="34" charset="0"/>
                        <a:ea typeface="Open Sans" panose="020B0606030504020204" pitchFamily="34" charset="0"/>
                        <a:cs typeface="Open Sans" panose="020B0606030504020204" pitchFamily="34" charset="0"/>
                      </a:endParaRPr>
                    </a:p>
                  </a:txBody>
                  <a:tcPr marL="91426" marR="91426" marT="91426" marB="91426">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rgbClr val="074973"/>
                      </a:solidFill>
                      <a:prstDash val="solid"/>
                      <a:round/>
                      <a:headEnd type="none" w="med" len="med"/>
                      <a:tailEnd type="none" w="med" len="med"/>
                    </a:lnT>
                    <a:lnB w="6350" cap="flat" cmpd="sng" algn="ctr">
                      <a:solidFill>
                        <a:srgbClr val="074973"/>
                      </a:solidFill>
                      <a:prstDash val="solid"/>
                      <a:round/>
                      <a:headEnd type="none" w="med" len="med"/>
                      <a:tailEnd type="none" w="med" len="med"/>
                    </a:lnB>
                    <a:lnTlToBr w="12700" cmpd="sng">
                      <a:noFill/>
                      <a:prstDash val="solid"/>
                    </a:lnTlToBr>
                    <a:lnBlToTr w="12700" cmpd="sng">
                      <a:noFill/>
                      <a:prstDash val="solid"/>
                    </a:lnBlToTr>
                    <a:solidFill>
                      <a:srgbClr val="074973"/>
                    </a:solidFill>
                  </a:tcPr>
                </a:tc>
                <a:tc hMerge="1">
                  <a:txBody>
                    <a:bodyPr/>
                    <a:lstStyle/>
                    <a:p>
                      <a:pPr marL="285750" indent="-285750">
                        <a:buFont typeface="Arial" panose="020B0604020202020204" pitchFamily="34" charset="0"/>
                        <a:buChar char="•"/>
                      </a:pPr>
                      <a:endParaRPr lang="en-US" sz="1800" b="1" dirty="0">
                        <a:solidFill>
                          <a:srgbClr val="074973"/>
                        </a:solidFill>
                        <a:latin typeface="Open Sans ExtraBold" panose="020B0606030504020204" pitchFamily="34" charset="0"/>
                        <a:ea typeface="Open Sans ExtraBold" panose="020B0606030504020204" pitchFamily="34" charset="0"/>
                        <a:cs typeface="Open Sans ExtraBold" panose="020B0606030504020204" pitchFamily="34" charset="0"/>
                      </a:endParaRPr>
                    </a:p>
                  </a:txBody>
                  <a:tcPr marL="137160" marR="137160" marT="137160" marB="137160">
                    <a:lnL w="6350" cap="flat" cmpd="sng" algn="ctr">
                      <a:solidFill>
                        <a:srgbClr val="17479E"/>
                      </a:solidFill>
                      <a:prstDash val="solid"/>
                      <a:round/>
                      <a:headEnd type="none" w="med" len="med"/>
                      <a:tailEnd type="none" w="med" len="med"/>
                    </a:lnL>
                    <a:lnR w="6350" cap="flat" cmpd="sng" algn="ctr">
                      <a:solidFill>
                        <a:srgbClr val="17479E"/>
                      </a:solidFill>
                      <a:prstDash val="solid"/>
                      <a:round/>
                      <a:headEnd type="none" w="med" len="med"/>
                      <a:tailEnd type="none" w="med" len="med"/>
                    </a:lnR>
                    <a:lnT w="6350" cap="flat" cmpd="sng" algn="ctr">
                      <a:solidFill>
                        <a:srgbClr val="17479E"/>
                      </a:solidFill>
                      <a:prstDash val="solid"/>
                      <a:round/>
                      <a:headEnd type="none" w="med" len="med"/>
                      <a:tailEnd type="none" w="med" len="med"/>
                    </a:lnT>
                    <a:lnB w="6350" cap="flat" cmpd="sng" algn="ctr">
                      <a:solidFill>
                        <a:srgbClr val="17479E"/>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US"/>
                    </a:p>
                  </a:txBody>
                  <a:tcPr/>
                </a:tc>
                <a:tc hMerge="1">
                  <a:txBody>
                    <a:bodyPr/>
                    <a:lstStyle/>
                    <a:p>
                      <a:pPr marL="342900" lvl="0" indent="-342900" defTabSz="1371600" rtl="0" eaLnBrk="1" latinLnBrk="0" hangingPunct="1">
                        <a:buFont typeface="Arial" panose="020B0604020202020204" pitchFamily="34" charset="0"/>
                        <a:buChar char="•"/>
                      </a:pPr>
                      <a:endParaRPr lang="en-GB" sz="1800" b="1" kern="1200" dirty="0">
                        <a:solidFill>
                          <a:srgbClr val="074973"/>
                        </a:solidFill>
                        <a:latin typeface="Open Sans" panose="020B0606030504020204" pitchFamily="34" charset="0"/>
                        <a:ea typeface="Open Sans" panose="020B0606030504020204" pitchFamily="34" charset="0"/>
                        <a:cs typeface="Open Sans" panose="020B0606030504020204" pitchFamily="34" charset="0"/>
                      </a:endParaRPr>
                    </a:p>
                  </a:txBody>
                  <a:tcPr marL="137160" marR="137160" marT="137160" marB="137160">
                    <a:lnL w="6350" cap="flat" cmpd="sng" algn="ctr">
                      <a:solidFill>
                        <a:srgbClr val="17479E"/>
                      </a:solidFill>
                      <a:prstDash val="solid"/>
                      <a:round/>
                      <a:headEnd type="none" w="med" len="med"/>
                      <a:tailEnd type="none" w="med" len="med"/>
                    </a:lnL>
                    <a:lnR w="6350" cap="flat" cmpd="sng" algn="ctr">
                      <a:solidFill>
                        <a:srgbClr val="17479E"/>
                      </a:solidFill>
                      <a:prstDash val="solid"/>
                      <a:round/>
                      <a:headEnd type="none" w="med" len="med"/>
                      <a:tailEnd type="none" w="med" len="med"/>
                    </a:lnR>
                    <a:lnT w="6350" cap="flat" cmpd="sng" algn="ctr">
                      <a:solidFill>
                        <a:srgbClr val="17479E"/>
                      </a:solidFill>
                      <a:prstDash val="solid"/>
                      <a:round/>
                      <a:headEnd type="none" w="med" len="med"/>
                      <a:tailEnd type="none" w="med" len="med"/>
                    </a:lnT>
                    <a:lnB w="6350" cap="flat" cmpd="sng" algn="ctr">
                      <a:solidFill>
                        <a:srgbClr val="17479E"/>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173521902"/>
                  </a:ext>
                </a:extLst>
              </a:tr>
              <a:tr h="914259">
                <a:tc gridSpan="2">
                  <a:txBody>
                    <a:bodyPr/>
                    <a:lstStyle/>
                    <a:p>
                      <a:pPr marL="285750" marR="0" lvl="0" indent="-285750" algn="l" defTabSz="13716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200" b="0" kern="1200" noProof="0" dirty="0">
                          <a:solidFill>
                            <a:srgbClr val="074973"/>
                          </a:solidFill>
                          <a:latin typeface="Open Sans" panose="020B0606030504020204" pitchFamily="34" charset="0"/>
                          <a:ea typeface="Open Sans" panose="020B0606030504020204" pitchFamily="34" charset="0"/>
                          <a:cs typeface="Open Sans" panose="020B0606030504020204" pitchFamily="34" charset="0"/>
                        </a:rPr>
                        <a:t>Expérience de 20 ans en affermage (DSPE)</a:t>
                      </a:r>
                    </a:p>
                    <a:p>
                      <a:pPr marL="285750" indent="-285750" algn="l" defTabSz="1371600" rtl="0" eaLnBrk="1" latinLnBrk="0" hangingPunct="1">
                        <a:buFont typeface="Arial" panose="020B0604020202020204" pitchFamily="34" charset="0"/>
                        <a:buChar char="•"/>
                      </a:pPr>
                      <a:r>
                        <a:rPr lang="fr-FR" sz="1200" b="0" kern="1200" noProof="0" dirty="0">
                          <a:solidFill>
                            <a:srgbClr val="074973"/>
                          </a:solidFill>
                          <a:latin typeface="Open Sans" panose="020B0606030504020204" pitchFamily="34" charset="0"/>
                          <a:ea typeface="Open Sans" panose="020B0606030504020204" pitchFamily="34" charset="0"/>
                          <a:cs typeface="Open Sans" panose="020B0606030504020204" pitchFamily="34" charset="0"/>
                        </a:rPr>
                        <a:t>Code de l’électricité consacre le PPP/IPP de choix pour l’implication du secteur privé dans la production électrique et l’ERD </a:t>
                      </a:r>
                    </a:p>
                    <a:p>
                      <a:pPr marL="285750" marR="0" lvl="0" indent="-285750" algn="l" defTabSz="13716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200" b="0" kern="1200" noProof="0" dirty="0">
                          <a:solidFill>
                            <a:srgbClr val="074973"/>
                          </a:solidFill>
                          <a:latin typeface="Open Sans" panose="020B0606030504020204" pitchFamily="34" charset="0"/>
                          <a:ea typeface="Open Sans" panose="020B0606030504020204" pitchFamily="34" charset="0"/>
                          <a:cs typeface="Open Sans" panose="020B0606030504020204" pitchFamily="34" charset="0"/>
                        </a:rPr>
                        <a:t>Loi PPP vient d’être révisée afin de renforcer les offres spontanées</a:t>
                      </a:r>
                    </a:p>
                  </a:txBody>
                  <a:tcPr marL="91426" marR="91426" marT="91426" marB="91426">
                    <a:lnL w="6350" cap="flat" cmpd="sng" algn="ctr">
                      <a:noFill/>
                      <a:prstDash val="solid"/>
                      <a:round/>
                      <a:headEnd type="none" w="med" len="med"/>
                      <a:tailEnd type="none" w="med" len="med"/>
                    </a:lnL>
                    <a:lnR w="6350" cap="flat" cmpd="sng" algn="ctr">
                      <a:solidFill>
                        <a:srgbClr val="074973"/>
                      </a:solidFill>
                      <a:prstDash val="solid"/>
                      <a:round/>
                      <a:headEnd type="none" w="med" len="med"/>
                      <a:tailEnd type="none" w="med" len="med"/>
                    </a:lnR>
                    <a:lnT w="6350" cap="flat" cmpd="sng" algn="ctr">
                      <a:solidFill>
                        <a:srgbClr val="074973"/>
                      </a:solidFill>
                      <a:prstDash val="solid"/>
                      <a:round/>
                      <a:headEnd type="none" w="med" len="med"/>
                      <a:tailEnd type="none" w="med" len="med"/>
                    </a:lnT>
                    <a:lnB w="6350" cap="flat" cmpd="sng" algn="ctr">
                      <a:solidFill>
                        <a:srgbClr val="07497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US"/>
                    </a:p>
                  </a:txBody>
                  <a:tcPr/>
                </a:tc>
                <a:tc gridSpan="2">
                  <a:txBody>
                    <a:bodyPr/>
                    <a:lstStyle/>
                    <a:p>
                      <a:pPr marL="285750" marR="0" lvl="0" indent="-285750" algn="l" defTabSz="13716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200" b="0" kern="1200" noProof="0" dirty="0">
                          <a:solidFill>
                            <a:srgbClr val="074973"/>
                          </a:solidFill>
                          <a:latin typeface="Open Sans" panose="020B0606030504020204" pitchFamily="34" charset="0"/>
                          <a:ea typeface="Open Sans" panose="020B0606030504020204" pitchFamily="34" charset="0"/>
                          <a:cs typeface="Open Sans" panose="020B0606030504020204" pitchFamily="34" charset="0"/>
                        </a:rPr>
                        <a:t>Logique vise à lever les capitaux et de réduire le risque (« </a:t>
                      </a:r>
                      <a:r>
                        <a:rPr lang="fr-FR" sz="1200" b="1" i="1" kern="1200" noProof="0" dirty="0">
                          <a:solidFill>
                            <a:srgbClr val="074973"/>
                          </a:solidFill>
                          <a:latin typeface="Open Sans" panose="020B0606030504020204" pitchFamily="34" charset="0"/>
                          <a:ea typeface="Open Sans" panose="020B0606030504020204" pitchFamily="34" charset="0"/>
                          <a:cs typeface="Open Sans" panose="020B0606030504020204" pitchFamily="34" charset="0"/>
                        </a:rPr>
                        <a:t>derisking</a:t>
                      </a:r>
                      <a:r>
                        <a:rPr lang="fr-FR" sz="1200" b="0" kern="1200" noProof="0" dirty="0">
                          <a:solidFill>
                            <a:srgbClr val="074973"/>
                          </a:solidFill>
                          <a:latin typeface="Open Sans" panose="020B0606030504020204" pitchFamily="34" charset="0"/>
                          <a:ea typeface="Open Sans" panose="020B0606030504020204" pitchFamily="34" charset="0"/>
                          <a:cs typeface="Open Sans" panose="020B0606030504020204" pitchFamily="34" charset="0"/>
                        </a:rPr>
                        <a:t> »). </a:t>
                      </a:r>
                    </a:p>
                    <a:p>
                      <a:pPr marL="285750" indent="-285750" algn="l" defTabSz="1371600" rtl="0" eaLnBrk="1" latinLnBrk="0" hangingPunct="1">
                        <a:buFont typeface="Arial" panose="020B0604020202020204" pitchFamily="34" charset="0"/>
                        <a:buChar char="•"/>
                      </a:pPr>
                      <a:r>
                        <a:rPr lang="fr-FR" sz="1200" b="0" kern="1200" noProof="0" dirty="0">
                          <a:solidFill>
                            <a:srgbClr val="074973"/>
                          </a:solidFill>
                          <a:latin typeface="Open Sans" panose="020B0606030504020204" pitchFamily="34" charset="0"/>
                          <a:ea typeface="Open Sans" panose="020B0606030504020204" pitchFamily="34" charset="0"/>
                          <a:cs typeface="Open Sans" panose="020B0606030504020204" pitchFamily="34" charset="0"/>
                        </a:rPr>
                        <a:t>Pacte prévoit l’implication du privé à hauteur de 50% </a:t>
                      </a:r>
                    </a:p>
                    <a:p>
                      <a:pPr marL="285750" indent="-285750" algn="l" defTabSz="1371600" rtl="0" eaLnBrk="1" latinLnBrk="0" hangingPunct="1">
                        <a:buFont typeface="Arial" panose="020B0604020202020204" pitchFamily="34" charset="0"/>
                        <a:buChar char="•"/>
                      </a:pPr>
                      <a:r>
                        <a:rPr lang="fr-FR" sz="1200" b="0" kern="1200" noProof="0" dirty="0">
                          <a:solidFill>
                            <a:srgbClr val="074973"/>
                          </a:solidFill>
                          <a:latin typeface="Open Sans" panose="020B0606030504020204" pitchFamily="34" charset="0"/>
                          <a:ea typeface="Open Sans" panose="020B0606030504020204" pitchFamily="34" charset="0"/>
                          <a:cs typeface="Open Sans" panose="020B0606030504020204" pitchFamily="34" charset="0"/>
                        </a:rPr>
                        <a:t>Structures DG-PPP et APIM seront renforcées et mobilisées afin de faciliter l’atteinte des objectifs du Pacte</a:t>
                      </a:r>
                    </a:p>
                  </a:txBody>
                  <a:tcPr marL="91426" marR="91426" marT="91426" marB="91426">
                    <a:lnL w="6350" cap="flat" cmpd="sng" algn="ctr">
                      <a:solidFill>
                        <a:srgbClr val="074973"/>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rgbClr val="074973"/>
                      </a:solidFill>
                      <a:prstDash val="solid"/>
                      <a:round/>
                      <a:headEnd type="none" w="med" len="med"/>
                      <a:tailEnd type="none" w="med" len="med"/>
                    </a:lnT>
                    <a:lnB w="6350" cap="flat" cmpd="sng" algn="ctr">
                      <a:solidFill>
                        <a:srgbClr val="07497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US"/>
                    </a:p>
                  </a:txBody>
                  <a:tcPr/>
                </a:tc>
                <a:extLst>
                  <a:ext uri="{0D108BD9-81ED-4DB2-BD59-A6C34878D82A}">
                    <a16:rowId xmlns:a16="http://schemas.microsoft.com/office/drawing/2014/main" val="3745807493"/>
                  </a:ext>
                </a:extLst>
              </a:tr>
              <a:tr h="365704">
                <a:tc gridSpan="4">
                  <a:txBody>
                    <a:bodyPr/>
                    <a:lstStyle/>
                    <a:p>
                      <a:pPr marL="0" indent="0" algn="ctr">
                        <a:buFont typeface="Arial" panose="020B0604020202020204" pitchFamily="34" charset="0"/>
                        <a:buNone/>
                      </a:pPr>
                      <a:r>
                        <a:rPr lang="fr-FR" sz="1200" b="1" noProof="0" dirty="0">
                          <a:solidFill>
                            <a:srgbClr val="FFC000"/>
                          </a:solidFill>
                          <a:latin typeface="Open Sans ExtraBold" panose="020B0606030504020204" pitchFamily="34" charset="0"/>
                          <a:ea typeface="Open Sans ExtraBold" panose="020B0606030504020204" pitchFamily="34" charset="0"/>
                          <a:cs typeface="Open Sans ExtraBold" panose="020B0606030504020204" pitchFamily="34" charset="0"/>
                        </a:rPr>
                        <a:t>Pilier V: Viabilité Financière des Services Publics</a:t>
                      </a:r>
                    </a:p>
                  </a:txBody>
                  <a:tcPr marL="91426" marR="91426" marT="91426" marB="91426">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rgbClr val="074973"/>
                      </a:solidFill>
                      <a:prstDash val="solid"/>
                      <a:round/>
                      <a:headEnd type="none" w="med" len="med"/>
                      <a:tailEnd type="none" w="med" len="med"/>
                    </a:lnT>
                    <a:lnB w="6350" cap="flat" cmpd="sng" algn="ctr">
                      <a:solidFill>
                        <a:srgbClr val="074973"/>
                      </a:solidFill>
                      <a:prstDash val="solid"/>
                      <a:round/>
                      <a:headEnd type="none" w="med" len="med"/>
                      <a:tailEnd type="none" w="med" len="med"/>
                    </a:lnB>
                    <a:lnTlToBr w="12700" cmpd="sng">
                      <a:noFill/>
                      <a:prstDash val="solid"/>
                    </a:lnTlToBr>
                    <a:lnBlToTr w="12700" cmpd="sng">
                      <a:noFill/>
                      <a:prstDash val="solid"/>
                    </a:lnBlToTr>
                    <a:solidFill>
                      <a:srgbClr val="074973"/>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98871091"/>
                  </a:ext>
                </a:extLst>
              </a:tr>
              <a:tr h="731407">
                <a:tc gridSpan="4">
                  <a:txBody>
                    <a:bodyPr/>
                    <a:lstStyle/>
                    <a:p>
                      <a:pPr marL="285750" lvl="0" indent="-285750" algn="l" defTabSz="1371600" rtl="0" eaLnBrk="1" latinLnBrk="0" hangingPunct="1">
                        <a:buFont typeface="Arial" panose="020B0604020202020204" pitchFamily="34" charset="0"/>
                        <a:buChar char="•"/>
                      </a:pPr>
                      <a:r>
                        <a:rPr lang="fr-FR" sz="1200" b="0" kern="1200" noProof="0" dirty="0">
                          <a:solidFill>
                            <a:schemeClr val="accent1">
                              <a:lumMod val="75000"/>
                            </a:schemeClr>
                          </a:solidFill>
                          <a:latin typeface="Open Sans" panose="020B0606030504020204" pitchFamily="34" charset="0"/>
                          <a:ea typeface="Open Sans" panose="020B0606030504020204" pitchFamily="34" charset="0"/>
                          <a:cs typeface="Open Sans" panose="020B0606030504020204" pitchFamily="34" charset="0"/>
                        </a:rPr>
                        <a:t>Charge de la dette de SOMELEC limite la flexibilité financière et la capacité d'investissement</a:t>
                      </a:r>
                    </a:p>
                    <a:p>
                      <a:pPr marL="285750" lvl="0" indent="-285750" algn="l" defTabSz="1371600" rtl="0" eaLnBrk="1" latinLnBrk="0" hangingPunct="1">
                        <a:buFont typeface="Arial" panose="020B0604020202020204" pitchFamily="34" charset="0"/>
                        <a:buChar char="•"/>
                      </a:pPr>
                      <a:r>
                        <a:rPr lang="fr-FR" sz="1200" b="0" kern="1200" noProof="0" dirty="0">
                          <a:solidFill>
                            <a:schemeClr val="accent1">
                              <a:lumMod val="75000"/>
                            </a:schemeClr>
                          </a:solidFill>
                          <a:latin typeface="Open Sans" panose="020B0606030504020204" pitchFamily="34" charset="0"/>
                          <a:ea typeface="Open Sans" panose="020B0606030504020204" pitchFamily="34" charset="0"/>
                          <a:cs typeface="Open Sans" panose="020B0606030504020204" pitchFamily="34" charset="0"/>
                        </a:rPr>
                        <a:t>Tarifs non reflétant les coûts, eu égard au poids du fioul dans la production</a:t>
                      </a:r>
                    </a:p>
                    <a:p>
                      <a:pPr marL="285750" lvl="0" indent="-285750" algn="l" defTabSz="1371600" rtl="0" eaLnBrk="1" latinLnBrk="0" hangingPunct="1">
                        <a:buFont typeface="Arial" panose="020B0604020202020204" pitchFamily="34" charset="0"/>
                        <a:buChar char="•"/>
                      </a:pPr>
                      <a:r>
                        <a:rPr lang="fr-FR" sz="1200" b="0" kern="1200" noProof="0" dirty="0">
                          <a:solidFill>
                            <a:srgbClr val="074973"/>
                          </a:solidFill>
                          <a:latin typeface="Open Sans" panose="020B0606030504020204" pitchFamily="34" charset="0"/>
                          <a:ea typeface="Open Sans" panose="020B0606030504020204" pitchFamily="34" charset="0"/>
                          <a:cs typeface="Open Sans" panose="020B0606030504020204" pitchFamily="34" charset="0"/>
                        </a:rPr>
                        <a:t>Taux de rendement technico-commercial, en progression, a atteint 77,5%, devra s’améliorer avec les perspectives de décarbonation du mix énergétique (70% - Pacte)</a:t>
                      </a:r>
                    </a:p>
                  </a:txBody>
                  <a:tcPr marL="91426" marR="91426" marT="91426" marB="91426">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rgbClr val="074973"/>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732790231"/>
                  </a:ext>
                </a:extLst>
              </a:tr>
            </a:tbl>
          </a:graphicData>
        </a:graphic>
      </p:graphicFrame>
    </p:spTree>
    <p:extLst>
      <p:ext uri="{BB962C8B-B14F-4D97-AF65-F5344CB8AC3E}">
        <p14:creationId xmlns:p14="http://schemas.microsoft.com/office/powerpoint/2010/main" val="2625670978"/>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2298</TotalTime>
  <Words>1957</Words>
  <Application>Microsoft Macintosh PowerPoint</Application>
  <PresentationFormat>Grand écran</PresentationFormat>
  <Paragraphs>204</Paragraphs>
  <Slides>19</Slides>
  <Notes>1</Notes>
  <HiddenSlides>0</HiddenSlides>
  <MMClips>0</MMClips>
  <ScaleCrop>false</ScaleCrop>
  <HeadingPairs>
    <vt:vector size="6" baseType="variant">
      <vt:variant>
        <vt:lpstr>Polices utilisées</vt:lpstr>
      </vt:variant>
      <vt:variant>
        <vt:i4>12</vt:i4>
      </vt:variant>
      <vt:variant>
        <vt:lpstr>Thème</vt:lpstr>
      </vt:variant>
      <vt:variant>
        <vt:i4>1</vt:i4>
      </vt:variant>
      <vt:variant>
        <vt:lpstr>Titres des diapositives</vt:lpstr>
      </vt:variant>
      <vt:variant>
        <vt:i4>19</vt:i4>
      </vt:variant>
    </vt:vector>
  </HeadingPairs>
  <TitlesOfParts>
    <vt:vector size="32" baseType="lpstr">
      <vt:lpstr>Arial</vt:lpstr>
      <vt:lpstr>Calibri</vt:lpstr>
      <vt:lpstr>Calibri Light</vt:lpstr>
      <vt:lpstr>Century Gothic</vt:lpstr>
      <vt:lpstr>Nunito</vt:lpstr>
      <vt:lpstr>Open Sans</vt:lpstr>
      <vt:lpstr>Open Sans ExtraBold</vt:lpstr>
      <vt:lpstr>Open Sans Light</vt:lpstr>
      <vt:lpstr>Palatino Linotype</vt:lpstr>
      <vt:lpstr>Trebuchet MS</vt:lpstr>
      <vt:lpstr>Tw Cen MT</vt:lpstr>
      <vt:lpstr>Wingdings</vt:lpstr>
      <vt:lpstr>Thème Office</vt:lpstr>
      <vt:lpstr>Présentation PowerPoint</vt:lpstr>
      <vt:lpstr>Plan de la Présentation</vt:lpstr>
      <vt:lpstr>Présentation PowerPoint</vt:lpstr>
      <vt:lpstr>Présentation PowerPoint</vt:lpstr>
      <vt:lpstr>Irradiation globale horizontale en Mauritanie  </vt:lpstr>
      <vt:lpstr>Présentation PowerPoint</vt:lpstr>
      <vt:lpstr>Cadre légal régissant les activités régulées du secteur de l’électricité  </vt:lpstr>
      <vt:lpstr>Présentation PowerPoint</vt:lpstr>
      <vt:lpstr>Pacte énergétique National – Initiative M300 : Défis et Opportunités </vt:lpstr>
      <vt:lpstr>Initiative M300 – Appel à Partenariat</vt:lpstr>
      <vt:lpstr>Statut de l’initiative M300</vt:lpstr>
      <vt:lpstr>Présentation PowerPoint</vt:lpstr>
      <vt:lpstr>Présentation PowerPoint</vt:lpstr>
      <vt:lpstr>Présentation PowerPoint</vt:lpstr>
      <vt:lpstr>Présentation PowerPoint</vt:lpstr>
      <vt:lpstr>Ambition Hydrogène Vert de la Mauritanie </vt:lpstr>
      <vt:lpstr>Cadre réglementaire attractif et concerté – 1er Code de l’hydrogène vert </vt:lpstr>
      <vt:lpstr>Portefeuille de projets d’HV en cours</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Zakaria Soumaré</dc:creator>
  <cp:lastModifiedBy>Microsoft Office User</cp:lastModifiedBy>
  <cp:revision>62</cp:revision>
  <dcterms:created xsi:type="dcterms:W3CDTF">2024-05-20T12:44:53Z</dcterms:created>
  <dcterms:modified xsi:type="dcterms:W3CDTF">2026-01-22T09:53:04Z</dcterms:modified>
</cp:coreProperties>
</file>